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71" r:id="rId8"/>
    <p:sldId id="259" r:id="rId9"/>
    <p:sldId id="260" r:id="rId10"/>
    <p:sldId id="266" r:id="rId11"/>
    <p:sldId id="262" r:id="rId12"/>
    <p:sldId id="263" r:id="rId13"/>
    <p:sldId id="267" r:id="rId14"/>
    <p:sldId id="265"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A0170-E2B8-46C4-9B81-36887FB72B57}" v="2" dt="2021-08-13T16:36:17.9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AD7D2-E04F-456A-9816-017116A2045F}" type="datetimeFigureOut">
              <a:rPr lang="en-US" smtClean="0"/>
              <a:t>8/13/2021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FDAC6-E247-4243-8CF3-B06ECDB6D3A1}" type="slidenum">
              <a:rPr lang="en-US" smtClean="0"/>
              <a:t>‹N°›</a:t>
            </a:fld>
            <a:endParaRPr lang="en-US"/>
          </a:p>
        </p:txBody>
      </p:sp>
    </p:spTree>
    <p:extLst>
      <p:ext uri="{BB962C8B-B14F-4D97-AF65-F5344CB8AC3E}">
        <p14:creationId xmlns:p14="http://schemas.microsoft.com/office/powerpoint/2010/main" val="191164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1</a:t>
            </a:fld>
            <a:endParaRPr lang="en-US"/>
          </a:p>
        </p:txBody>
      </p:sp>
    </p:spTree>
    <p:extLst>
      <p:ext uri="{BB962C8B-B14F-4D97-AF65-F5344CB8AC3E}">
        <p14:creationId xmlns:p14="http://schemas.microsoft.com/office/powerpoint/2010/main" val="284205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6</a:t>
            </a:fld>
            <a:endParaRPr lang="en-US"/>
          </a:p>
        </p:txBody>
      </p:sp>
    </p:spTree>
    <p:extLst>
      <p:ext uri="{BB962C8B-B14F-4D97-AF65-F5344CB8AC3E}">
        <p14:creationId xmlns:p14="http://schemas.microsoft.com/office/powerpoint/2010/main" val="396627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7</a:t>
            </a:fld>
            <a:endParaRPr lang="en-US"/>
          </a:p>
        </p:txBody>
      </p:sp>
    </p:spTree>
    <p:extLst>
      <p:ext uri="{BB962C8B-B14F-4D97-AF65-F5344CB8AC3E}">
        <p14:creationId xmlns:p14="http://schemas.microsoft.com/office/powerpoint/2010/main" val="45168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48FDAC6-E247-4243-8CF3-B06ECDB6D3A1}" type="slidenum">
              <a:rPr lang="en-US" smtClean="0"/>
              <a:t>10</a:t>
            </a:fld>
            <a:endParaRPr lang="en-US"/>
          </a:p>
        </p:txBody>
      </p:sp>
    </p:spTree>
    <p:extLst>
      <p:ext uri="{BB962C8B-B14F-4D97-AF65-F5344CB8AC3E}">
        <p14:creationId xmlns:p14="http://schemas.microsoft.com/office/powerpoint/2010/main" val="387488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3AAEF-22E9-4A64-9780-57C479753D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B1DA8577-68D9-4140-BC97-1852D1F7D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5E4D57A0-0DC0-492C-9498-8B6159137F5C}"/>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5" name="Espace réservé du pied de page 4">
            <a:extLst>
              <a:ext uri="{FF2B5EF4-FFF2-40B4-BE49-F238E27FC236}">
                <a16:creationId xmlns:a16="http://schemas.microsoft.com/office/drawing/2014/main" id="{34555B1C-CFA6-48E3-8A84-208AE7905BC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6A565D3-898D-40B3-9DB6-B9D28C6BF1BC}"/>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71915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386FD-361F-4F9F-AB75-657C51AA2531}"/>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D66A1342-D0D5-410D-A4ED-295FD39359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EFB8456-912A-462B-A8D7-90633470C7AA}"/>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5" name="Espace réservé du pied de page 4">
            <a:extLst>
              <a:ext uri="{FF2B5EF4-FFF2-40B4-BE49-F238E27FC236}">
                <a16:creationId xmlns:a16="http://schemas.microsoft.com/office/drawing/2014/main" id="{44FC404A-0626-4299-AFE2-A778D7A549D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EA71766-9CB3-42E1-94A0-112019E2CE3D}"/>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257993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3474F7-EE8D-4376-8D9E-AAFE86BEA48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0F3697A2-FE6F-4A38-858B-E8DD114C75E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12E55AE-6B30-45D3-92ED-006531885E6F}"/>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5" name="Espace réservé du pied de page 4">
            <a:extLst>
              <a:ext uri="{FF2B5EF4-FFF2-40B4-BE49-F238E27FC236}">
                <a16:creationId xmlns:a16="http://schemas.microsoft.com/office/drawing/2014/main" id="{1585FDA4-93C1-4329-BA38-CAF9E198186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DA5E498-5E94-484F-B7A7-8FF1BAEA2C07}"/>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70477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479DB-5ABA-44E3-8526-B04F41D0F6F9}"/>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29812E3E-922F-4A39-80B3-AFB5CFCEBB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513101D-9890-40F5-A60E-31255BA176FC}"/>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5" name="Espace réservé du pied de page 4">
            <a:extLst>
              <a:ext uri="{FF2B5EF4-FFF2-40B4-BE49-F238E27FC236}">
                <a16:creationId xmlns:a16="http://schemas.microsoft.com/office/drawing/2014/main" id="{9D57DDAE-7B0F-424F-8E40-47BAE06DB70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4FFB917-CCDD-4EDC-A5EB-C67EBBDD3028}"/>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44593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FA482-5FC1-44DC-B75F-2841D78DBEE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D495C2CD-C197-43BA-9D8A-0D9B6E7B6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8D0B2D8-BE9A-4B48-BC2F-69ED7624DBA0}"/>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5" name="Espace réservé du pied de page 4">
            <a:extLst>
              <a:ext uri="{FF2B5EF4-FFF2-40B4-BE49-F238E27FC236}">
                <a16:creationId xmlns:a16="http://schemas.microsoft.com/office/drawing/2014/main" id="{7DF9A116-EFC8-40ED-8E84-BE9956D93CA0}"/>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227DFD6-B1CC-44C4-A394-0D34307EAB8D}"/>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14416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4D9AE-3C03-4750-96A6-CF772CE6AD5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B17367CC-089F-4005-B7E6-67F7A7FC0F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9A8A2876-61D3-4A5F-B845-718BCFC2087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2F69BFC5-1577-459A-9EBB-0981B8ED9207}"/>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6" name="Espace réservé du pied de page 5">
            <a:extLst>
              <a:ext uri="{FF2B5EF4-FFF2-40B4-BE49-F238E27FC236}">
                <a16:creationId xmlns:a16="http://schemas.microsoft.com/office/drawing/2014/main" id="{7E3498CC-3A1F-4EEF-A8AB-896872A491E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B233E85-6BB7-4E80-BAC3-AB49B1205F74}"/>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86262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BD7EE-F1AE-4122-892D-BC07C395202F}"/>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0086D4DC-7064-41D4-9567-9555DE3A0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CC2EFA-CEA2-480D-A12B-9368BD3FAA4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05880403-E224-42BA-B1D5-1E541BFC8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8CEB05-3712-445A-85B0-D256177749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08CB8B32-CFB5-46F2-B842-ABCD89B11B11}"/>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8" name="Espace réservé du pied de page 7">
            <a:extLst>
              <a:ext uri="{FF2B5EF4-FFF2-40B4-BE49-F238E27FC236}">
                <a16:creationId xmlns:a16="http://schemas.microsoft.com/office/drawing/2014/main" id="{466A324E-E1C2-4B39-8EF5-C744D45D1203}"/>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DB155B8A-7F92-423D-A654-0CE1C381BEA1}"/>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187701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73B01-7DEA-4B4A-B7B7-080DF3378E2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28276774-F143-4E12-963B-CD448ECFF61F}"/>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4" name="Espace réservé du pied de page 3">
            <a:extLst>
              <a:ext uri="{FF2B5EF4-FFF2-40B4-BE49-F238E27FC236}">
                <a16:creationId xmlns:a16="http://schemas.microsoft.com/office/drawing/2014/main" id="{D20FED1E-05E9-40A0-9712-41E43935EA7D}"/>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CBE79CCF-24A4-4670-A0D1-2E9E30035C56}"/>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283276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0699F4-C5D1-4693-AD66-DB089FF549CD}"/>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3" name="Espace réservé du pied de page 2">
            <a:extLst>
              <a:ext uri="{FF2B5EF4-FFF2-40B4-BE49-F238E27FC236}">
                <a16:creationId xmlns:a16="http://schemas.microsoft.com/office/drawing/2014/main" id="{9210E27B-C909-4826-9B29-7FDCF429033A}"/>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4FCA064E-2D98-411B-A6FC-DA66B8E66DF3}"/>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356993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6D74F-2B72-4096-957A-C42E9ACA4C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A7F161AD-EE40-47AE-90F9-8558E3441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D733CE49-62D7-467E-A155-C1D31E620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0448A3-1562-47C4-AA28-6A28D0D63672}"/>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6" name="Espace réservé du pied de page 5">
            <a:extLst>
              <a:ext uri="{FF2B5EF4-FFF2-40B4-BE49-F238E27FC236}">
                <a16:creationId xmlns:a16="http://schemas.microsoft.com/office/drawing/2014/main" id="{292815F9-7847-4BF5-974C-6A192882972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51B06130-B09A-46F6-A2C9-F65164097EA0}"/>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18561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2D0D3-B405-4B0F-ADB3-1AB4BA741C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28C83D31-DFB8-4C58-8445-A4E1E0AA5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1B40BC21-6107-4386-88E5-B3F51AD83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AA290B-F392-4668-B7CF-072E2501F3FB}"/>
              </a:ext>
            </a:extLst>
          </p:cNvPr>
          <p:cNvSpPr>
            <a:spLocks noGrp="1"/>
          </p:cNvSpPr>
          <p:nvPr>
            <p:ph type="dt" sz="half" idx="10"/>
          </p:nvPr>
        </p:nvSpPr>
        <p:spPr/>
        <p:txBody>
          <a:bodyPr/>
          <a:lstStyle/>
          <a:p>
            <a:fld id="{B2D47397-0D91-4BEA-848A-9A0FBABDE266}" type="datetimeFigureOut">
              <a:rPr lang="en-US" smtClean="0"/>
              <a:t>8/13/2021</a:t>
            </a:fld>
            <a:endParaRPr lang="en-US"/>
          </a:p>
        </p:txBody>
      </p:sp>
      <p:sp>
        <p:nvSpPr>
          <p:cNvPr id="6" name="Espace réservé du pied de page 5">
            <a:extLst>
              <a:ext uri="{FF2B5EF4-FFF2-40B4-BE49-F238E27FC236}">
                <a16:creationId xmlns:a16="http://schemas.microsoft.com/office/drawing/2014/main" id="{1C589DAE-F171-4ADD-B5A3-26DDDFFFD8D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8E453BAA-54B7-4047-B438-9A386AF49237}"/>
              </a:ext>
            </a:extLst>
          </p:cNvPr>
          <p:cNvSpPr>
            <a:spLocks noGrp="1"/>
          </p:cNvSpPr>
          <p:nvPr>
            <p:ph type="sldNum" sz="quarter" idx="12"/>
          </p:nvPr>
        </p:nvSpPr>
        <p:spPr/>
        <p:txBody>
          <a:bodyPr/>
          <a:lstStyle/>
          <a:p>
            <a:fld id="{80025971-7984-49DF-AF31-F293A543D847}" type="slidenum">
              <a:rPr lang="en-US" smtClean="0"/>
              <a:t>‹N°›</a:t>
            </a:fld>
            <a:endParaRPr lang="en-US"/>
          </a:p>
        </p:txBody>
      </p:sp>
    </p:spTree>
    <p:extLst>
      <p:ext uri="{BB962C8B-B14F-4D97-AF65-F5344CB8AC3E}">
        <p14:creationId xmlns:p14="http://schemas.microsoft.com/office/powerpoint/2010/main" val="254305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EFBB46-94D8-429B-B07A-104BC21FF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E1AEE8F4-2B02-4783-86E2-7EC276104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BC40C03-17EC-43FE-B44D-4D2CFF873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47397-0D91-4BEA-848A-9A0FBABDE266}" type="datetimeFigureOut">
              <a:rPr lang="en-US" smtClean="0"/>
              <a:t>8/13/2021</a:t>
            </a:fld>
            <a:endParaRPr lang="en-US"/>
          </a:p>
        </p:txBody>
      </p:sp>
      <p:sp>
        <p:nvSpPr>
          <p:cNvPr id="5" name="Espace réservé du pied de page 4">
            <a:extLst>
              <a:ext uri="{FF2B5EF4-FFF2-40B4-BE49-F238E27FC236}">
                <a16:creationId xmlns:a16="http://schemas.microsoft.com/office/drawing/2014/main" id="{2A31680C-BD61-4A93-8FAB-36ADCF2CAA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462DF06D-A2D2-46F3-ABA2-44FB0C431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25971-7984-49DF-AF31-F293A543D847}" type="slidenum">
              <a:rPr lang="en-US" smtClean="0"/>
              <a:t>‹N°›</a:t>
            </a:fld>
            <a:endParaRPr lang="en-US"/>
          </a:p>
        </p:txBody>
      </p:sp>
    </p:spTree>
    <p:extLst>
      <p:ext uri="{BB962C8B-B14F-4D97-AF65-F5344CB8AC3E}">
        <p14:creationId xmlns:p14="http://schemas.microsoft.com/office/powerpoint/2010/main" val="404957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Frenchy Cannoli, Master Hashishin Graciously Reveals His Five Questions">
            <a:extLst>
              <a:ext uri="{FF2B5EF4-FFF2-40B4-BE49-F238E27FC236}">
                <a16:creationId xmlns:a16="http://schemas.microsoft.com/office/drawing/2014/main" id="{0B426E96-8929-4470-9564-B09E4CD20F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72" r="-3" b="14825"/>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 sombre&#10;&#10;Description générée automatiquement">
            <a:extLst>
              <a:ext uri="{FF2B5EF4-FFF2-40B4-BE49-F238E27FC236}">
                <a16:creationId xmlns:a16="http://schemas.microsoft.com/office/drawing/2014/main" id="{2FC3F267-213D-4B80-B345-11AC15BDF5CA}"/>
              </a:ext>
            </a:extLst>
          </p:cNvPr>
          <p:cNvPicPr>
            <a:picLocks noChangeAspect="1"/>
          </p:cNvPicPr>
          <p:nvPr/>
        </p:nvPicPr>
        <p:blipFill rotWithShape="1">
          <a:blip r:embed="rId4"/>
          <a:srcRect r="1883" b="-1"/>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2" name="Rectangle 11">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5493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ZoneTexte 25">
            <a:extLst>
              <a:ext uri="{FF2B5EF4-FFF2-40B4-BE49-F238E27FC236}">
                <a16:creationId xmlns:a16="http://schemas.microsoft.com/office/drawing/2014/main" id="{A9A3C4CF-3EAF-40A2-9BDF-14D939A55F81}"/>
              </a:ext>
            </a:extLst>
          </p:cNvPr>
          <p:cNvSpPr txBox="1"/>
          <p:nvPr/>
        </p:nvSpPr>
        <p:spPr>
          <a:xfrm>
            <a:off x="7666022" y="1096827"/>
            <a:ext cx="6097508" cy="461665"/>
          </a:xfrm>
          <a:prstGeom prst="rect">
            <a:avLst/>
          </a:prstGeom>
          <a:noFill/>
        </p:spPr>
        <p:txBody>
          <a:bodyPr wrap="square">
            <a:spAutoFit/>
          </a:bodyPr>
          <a:lstStyle/>
          <a:p>
            <a:r>
              <a:rPr lang="en-US" sz="2400" b="1" i="0" u="none" strike="noStrike" baseline="0" dirty="0">
                <a:latin typeface="Arial" panose="020B0604020202020204" pitchFamily="34" charset="0"/>
                <a:cs typeface="Arial" panose="020B0604020202020204" pitchFamily="34" charset="0"/>
              </a:rPr>
              <a:t>Collaboration Proposal</a:t>
            </a:r>
            <a:endParaRPr lang="en-US" sz="2400" dirty="0">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81248637-14E6-4886-B462-0249678AE438}"/>
              </a:ext>
            </a:extLst>
          </p:cNvPr>
          <p:cNvSpPr txBox="1"/>
          <p:nvPr/>
        </p:nvSpPr>
        <p:spPr>
          <a:xfrm>
            <a:off x="541768" y="5145839"/>
            <a:ext cx="6097508" cy="461665"/>
          </a:xfrm>
          <a:prstGeom prst="rect">
            <a:avLst/>
          </a:prstGeom>
          <a:noFill/>
        </p:spPr>
        <p:txBody>
          <a:bodyPr wrap="square">
            <a:spAutoFit/>
          </a:bodyPr>
          <a:lstStyle/>
          <a:p>
            <a:r>
              <a:rPr lang="en-US" sz="2400" b="1" i="0" u="none" strike="noStrike" baseline="0" dirty="0">
                <a:latin typeface="Arial" panose="020B0604020202020204" pitchFamily="34" charset="0"/>
                <a:cs typeface="Arial" panose="020B0604020202020204" pitchFamily="34" charset="0"/>
              </a:rPr>
              <a:t>Experimental Design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88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herbe, extérieur, plante, arbre&#10;&#10;Description générée automatiquement">
            <a:extLst>
              <a:ext uri="{FF2B5EF4-FFF2-40B4-BE49-F238E27FC236}">
                <a16:creationId xmlns:a16="http://schemas.microsoft.com/office/drawing/2014/main" id="{05F06963-4A59-49AC-8E35-D6E74C38C269}"/>
              </a:ext>
            </a:extLst>
          </p:cNvPr>
          <p:cNvPicPr>
            <a:picLocks noChangeAspect="1"/>
          </p:cNvPicPr>
          <p:nvPr/>
        </p:nvPicPr>
        <p:blipFill rotWithShape="1">
          <a:blip r:embed="rId4"/>
          <a:srcRect t="3892" b="3895"/>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BA3B5AC-9DA4-4C61-8AD4-A5CDB550BE0F}"/>
              </a:ext>
            </a:extLst>
          </p:cNvPr>
          <p:cNvSpPr>
            <a:spLocks noGrp="1"/>
          </p:cNvSpPr>
          <p:nvPr>
            <p:ph type="title"/>
          </p:nvPr>
        </p:nvSpPr>
        <p:spPr>
          <a:xfrm>
            <a:off x="670705" y="681037"/>
            <a:ext cx="6891186" cy="1135737"/>
          </a:xfrm>
          <a:solidFill>
            <a:schemeClr val="bg1"/>
          </a:solidFill>
        </p:spPr>
        <p:txBody>
          <a:bodyPr>
            <a:normAutofit fontScale="90000"/>
          </a:bodyPr>
          <a:lstStyle/>
          <a:p>
            <a:br>
              <a:rPr lang="en-US" sz="2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Objective 2:Aging study: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Study the impact of ageing hashish in a controlled environment to understand the evolution of the terpenes and cannabinoid over time.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ABAC3DB-6D4F-4664-9087-EB5CAB8ED052}"/>
              </a:ext>
            </a:extLst>
          </p:cNvPr>
          <p:cNvSpPr>
            <a:spLocks noGrp="1"/>
          </p:cNvSpPr>
          <p:nvPr>
            <p:ph idx="1"/>
          </p:nvPr>
        </p:nvSpPr>
        <p:spPr>
          <a:xfrm>
            <a:off x="643467" y="1782981"/>
            <a:ext cx="6891187" cy="4393982"/>
          </a:xfrm>
        </p:spPr>
        <p:txBody>
          <a:bodyPr>
            <a:normAutofit fontScale="92500" lnSpcReduction="20000"/>
          </a:bodyPr>
          <a:lstStyle/>
          <a:p>
            <a:pPr algn="just">
              <a:lnSpc>
                <a:spcPct val="150000"/>
              </a:lnSpc>
              <a:spcAft>
                <a:spcPts val="800"/>
              </a:spcAft>
              <a:tabLst>
                <a:tab pos="10287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Analysis will be performed at each stage of Hash production, and each month for the stage ‘not pressed, freeze dried trichomes’ and the stage ‘Pressed: Hashish resin’ for each storage conditions.</a:t>
            </a:r>
          </a:p>
          <a:p>
            <a:pPr algn="just">
              <a:lnSpc>
                <a:spcPct val="150000"/>
              </a:lnSpc>
              <a:spcAft>
                <a:spcPts val="800"/>
              </a:spcAft>
              <a:tabLst>
                <a:tab pos="10287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 obtain consistent results, 3 different </a:t>
            </a:r>
            <a:r>
              <a:rPr lang="en-US" sz="2000" dirty="0">
                <a:latin typeface="Times New Roman" panose="02020603050405020304" pitchFamily="18" charset="0"/>
                <a:ea typeface="Calibri" panose="020F0502020204030204" pitchFamily="34" charset="0"/>
                <a:cs typeface="Times New Roman" panose="02020603050405020304" pitchFamily="18" charset="0"/>
              </a:rPr>
              <a:t>Cannabis cultivars will be used for this project.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10287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N.B. The harvest window will be determined according to the preliminary results of the 1st objective.</a:t>
            </a:r>
          </a:p>
          <a:p>
            <a:pPr>
              <a:spcAft>
                <a:spcPts val="800"/>
              </a:spcAft>
              <a:tabLst>
                <a:tab pos="10287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grpSp>
        <p:nvGrpSpPr>
          <p:cNvPr id="12"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9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155A4F19-35A8-4FD5-B626-5B166719DCBF}"/>
              </a:ext>
            </a:extLst>
          </p:cNvPr>
          <p:cNvGraphicFramePr>
            <a:graphicFrameLocks noGrp="1"/>
          </p:cNvGraphicFramePr>
          <p:nvPr>
            <p:ph idx="1"/>
            <p:extLst>
              <p:ext uri="{D42A27DB-BD31-4B8C-83A1-F6EECF244321}">
                <p14:modId xmlns:p14="http://schemas.microsoft.com/office/powerpoint/2010/main" val="4166069935"/>
              </p:ext>
            </p:extLst>
          </p:nvPr>
        </p:nvGraphicFramePr>
        <p:xfrm>
          <a:off x="592206" y="581006"/>
          <a:ext cx="11412689" cy="5548746"/>
        </p:xfrm>
        <a:graphic>
          <a:graphicData uri="http://schemas.openxmlformats.org/drawingml/2006/table">
            <a:tbl>
              <a:tblPr firstRow="1" bandRow="1">
                <a:tableStyleId>{68D230F3-CF80-4859-8CE7-A43EE81993B5}</a:tableStyleId>
              </a:tblPr>
              <a:tblGrid>
                <a:gridCol w="1948573">
                  <a:extLst>
                    <a:ext uri="{9D8B030D-6E8A-4147-A177-3AD203B41FA5}">
                      <a16:colId xmlns:a16="http://schemas.microsoft.com/office/drawing/2014/main" val="1078517762"/>
                    </a:ext>
                  </a:extLst>
                </a:gridCol>
                <a:gridCol w="802171">
                  <a:extLst>
                    <a:ext uri="{9D8B030D-6E8A-4147-A177-3AD203B41FA5}">
                      <a16:colId xmlns:a16="http://schemas.microsoft.com/office/drawing/2014/main" val="3758453299"/>
                    </a:ext>
                  </a:extLst>
                </a:gridCol>
                <a:gridCol w="845767">
                  <a:extLst>
                    <a:ext uri="{9D8B030D-6E8A-4147-A177-3AD203B41FA5}">
                      <a16:colId xmlns:a16="http://schemas.microsoft.com/office/drawing/2014/main" val="2729637004"/>
                    </a:ext>
                  </a:extLst>
                </a:gridCol>
                <a:gridCol w="697538">
                  <a:extLst>
                    <a:ext uri="{9D8B030D-6E8A-4147-A177-3AD203B41FA5}">
                      <a16:colId xmlns:a16="http://schemas.microsoft.com/office/drawing/2014/main" val="1364569242"/>
                    </a:ext>
                  </a:extLst>
                </a:gridCol>
                <a:gridCol w="680102">
                  <a:extLst>
                    <a:ext uri="{9D8B030D-6E8A-4147-A177-3AD203B41FA5}">
                      <a16:colId xmlns:a16="http://schemas.microsoft.com/office/drawing/2014/main" val="3878960451"/>
                    </a:ext>
                  </a:extLst>
                </a:gridCol>
                <a:gridCol w="723697">
                  <a:extLst>
                    <a:ext uri="{9D8B030D-6E8A-4147-A177-3AD203B41FA5}">
                      <a16:colId xmlns:a16="http://schemas.microsoft.com/office/drawing/2014/main" val="547596703"/>
                    </a:ext>
                  </a:extLst>
                </a:gridCol>
                <a:gridCol w="741136">
                  <a:extLst>
                    <a:ext uri="{9D8B030D-6E8A-4147-A177-3AD203B41FA5}">
                      <a16:colId xmlns:a16="http://schemas.microsoft.com/office/drawing/2014/main" val="384379160"/>
                    </a:ext>
                  </a:extLst>
                </a:gridCol>
                <a:gridCol w="758574">
                  <a:extLst>
                    <a:ext uri="{9D8B030D-6E8A-4147-A177-3AD203B41FA5}">
                      <a16:colId xmlns:a16="http://schemas.microsoft.com/office/drawing/2014/main" val="628301177"/>
                    </a:ext>
                  </a:extLst>
                </a:gridCol>
                <a:gridCol w="1011432">
                  <a:extLst>
                    <a:ext uri="{9D8B030D-6E8A-4147-A177-3AD203B41FA5}">
                      <a16:colId xmlns:a16="http://schemas.microsoft.com/office/drawing/2014/main" val="3763162316"/>
                    </a:ext>
                  </a:extLst>
                </a:gridCol>
                <a:gridCol w="1011432">
                  <a:extLst>
                    <a:ext uri="{9D8B030D-6E8A-4147-A177-3AD203B41FA5}">
                      <a16:colId xmlns:a16="http://schemas.microsoft.com/office/drawing/2014/main" val="1640570777"/>
                    </a:ext>
                  </a:extLst>
                </a:gridCol>
                <a:gridCol w="1188532">
                  <a:extLst>
                    <a:ext uri="{9D8B030D-6E8A-4147-A177-3AD203B41FA5}">
                      <a16:colId xmlns:a16="http://schemas.microsoft.com/office/drawing/2014/main" val="3453726915"/>
                    </a:ext>
                  </a:extLst>
                </a:gridCol>
                <a:gridCol w="1003735">
                  <a:extLst>
                    <a:ext uri="{9D8B030D-6E8A-4147-A177-3AD203B41FA5}">
                      <a16:colId xmlns:a16="http://schemas.microsoft.com/office/drawing/2014/main" val="4149751788"/>
                    </a:ext>
                  </a:extLst>
                </a:gridCol>
              </a:tblGrid>
              <a:tr h="356354">
                <a:tc>
                  <a:txBody>
                    <a:bodyPr/>
                    <a:lstStyle/>
                    <a:p>
                      <a:pPr algn="ctr">
                        <a:lnSpc>
                          <a:spcPct val="107000"/>
                        </a:lnSpc>
                        <a:spcAft>
                          <a:spcPts val="800"/>
                        </a:spcAft>
                        <a:tabLst>
                          <a:tab pos="1028700" algn="l"/>
                        </a:tabLst>
                      </a:pPr>
                      <a:r>
                        <a:rPr lang="fr-CA" sz="1200" u="none" dirty="0" err="1">
                          <a:solidFill>
                            <a:schemeClr val="tx1"/>
                          </a:solidFill>
                          <a:effectLst/>
                          <a:latin typeface="Times New Roman" panose="02020603050405020304" pitchFamily="18" charset="0"/>
                          <a:cs typeface="Times New Roman" panose="02020603050405020304" pitchFamily="18" charset="0"/>
                        </a:rPr>
                        <a:t>Testing</a:t>
                      </a:r>
                      <a:r>
                        <a:rPr lang="fr-CA" sz="1200" u="none" dirty="0">
                          <a:solidFill>
                            <a:schemeClr val="tx1"/>
                          </a:solidFill>
                          <a:effectLst/>
                          <a:latin typeface="Times New Roman" panose="02020603050405020304" pitchFamily="18" charset="0"/>
                          <a:cs typeface="Times New Roman" panose="02020603050405020304" pitchFamily="18" charset="0"/>
                        </a:rPr>
                        <a:t> timeline</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Day 1</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Day 30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Day 60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Day 90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Day 120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Day 180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Day 360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lang="fr-CA" sz="1200" b="1" dirty="0">
                          <a:effectLst/>
                          <a:latin typeface="Times New Roman" panose="02020603050405020304" pitchFamily="18" charset="0"/>
                          <a:cs typeface="Times New Roman" panose="02020603050405020304" pitchFamily="18" charset="0"/>
                        </a:rPr>
                        <a:t>Total </a:t>
                      </a:r>
                      <a:r>
                        <a:rPr lang="fr-CA" sz="1200" b="1" dirty="0" err="1">
                          <a:effectLst/>
                          <a:latin typeface="Times New Roman" panose="02020603050405020304" pitchFamily="18" charset="0"/>
                          <a:cs typeface="Times New Roman" panose="02020603050405020304" pitchFamily="18" charset="0"/>
                        </a:rPr>
                        <a:t>Qty</a:t>
                      </a:r>
                      <a:r>
                        <a:rPr lang="fr-CA" sz="1200" b="1" dirty="0">
                          <a:effectLst/>
                          <a:latin typeface="Times New Roman" panose="02020603050405020304" pitchFamily="18" charset="0"/>
                          <a:cs typeface="Times New Roman" panose="02020603050405020304" pitchFamily="18" charset="0"/>
                        </a:rPr>
                        <a:t> Trichomes</a:t>
                      </a:r>
                      <a:r>
                        <a:rPr lang="en-US" sz="1200" b="1" dirty="0">
                          <a:effectLst/>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lang="en-US" sz="1200" b="1" dirty="0" err="1">
                          <a:effectLst/>
                          <a:latin typeface="Times New Roman" panose="02020603050405020304" pitchFamily="18" charset="0"/>
                          <a:cs typeface="Times New Roman" panose="02020603050405020304" pitchFamily="18" charset="0"/>
                        </a:rPr>
                        <a:t>Cutlivar</a:t>
                      </a:r>
                      <a:r>
                        <a:rPr lang="en-US" sz="1200" b="1" dirty="0">
                          <a:effectLst/>
                          <a:latin typeface="Times New Roman" panose="02020603050405020304" pitchFamily="18" charset="0"/>
                          <a:cs typeface="Times New Roman" panose="02020603050405020304" pitchFamily="18" charset="0"/>
                        </a:rPr>
                        <a:t> (gram)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Total </a:t>
                      </a:r>
                      <a:r>
                        <a:rPr lang="fr-CA" sz="1200" b="1" dirty="0" err="1">
                          <a:effectLst/>
                          <a:latin typeface="Times New Roman" panose="02020603050405020304" pitchFamily="18" charset="0"/>
                          <a:cs typeface="Times New Roman" panose="02020603050405020304" pitchFamily="18" charset="0"/>
                        </a:rPr>
                        <a:t>Qty</a:t>
                      </a:r>
                      <a:r>
                        <a:rPr lang="fr-CA" sz="1200" b="1" dirty="0">
                          <a:effectLst/>
                          <a:latin typeface="Times New Roman" panose="02020603050405020304" pitchFamily="18" charset="0"/>
                          <a:cs typeface="Times New Roman" panose="02020603050405020304" pitchFamily="18" charset="0"/>
                        </a:rPr>
                        <a:t> Hash</a:t>
                      </a:r>
                      <a:r>
                        <a:rPr lang="en-US" sz="1200" b="1" dirty="0">
                          <a:effectLst/>
                          <a:latin typeface="Times New Roman" panose="02020603050405020304" pitchFamily="18" charset="0"/>
                          <a:cs typeface="Times New Roman" panose="02020603050405020304" pitchFamily="18" charset="0"/>
                        </a:rPr>
                        <a:t>/</a:t>
                      </a:r>
                    </a:p>
                    <a:p>
                      <a:pPr algn="ctr">
                        <a:lnSpc>
                          <a:spcPct val="107000"/>
                        </a:lnSpc>
                        <a:spcAft>
                          <a:spcPts val="800"/>
                        </a:spcAft>
                        <a:tabLst>
                          <a:tab pos="1028700" algn="l"/>
                        </a:tabLst>
                      </a:pPr>
                      <a:r>
                        <a:rPr lang="en-US" sz="1200" b="1" dirty="0" err="1">
                          <a:effectLst/>
                          <a:latin typeface="Times New Roman" panose="02020603050405020304" pitchFamily="18" charset="0"/>
                          <a:cs typeface="Times New Roman" panose="02020603050405020304" pitchFamily="18" charset="0"/>
                        </a:rPr>
                        <a:t>Cutlivar</a:t>
                      </a:r>
                      <a:r>
                        <a:rPr lang="en-US" sz="1200" b="1" dirty="0">
                          <a:effectLst/>
                          <a:latin typeface="Times New Roman" panose="02020603050405020304" pitchFamily="18" charset="0"/>
                          <a:cs typeface="Times New Roman" panose="02020603050405020304" pitchFamily="18" charset="0"/>
                        </a:rPr>
                        <a:t> (gram)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tabLst>
                          <a:tab pos="1028700" algn="l"/>
                        </a:tabLst>
                      </a:pPr>
                      <a:r>
                        <a:rPr lang="en-US" sz="1200" b="1" dirty="0">
                          <a:effectLst/>
                          <a:latin typeface="Times New Roman" panose="02020603050405020304" pitchFamily="18" charset="0"/>
                          <a:cs typeface="Times New Roman" panose="02020603050405020304" pitchFamily="18" charset="0"/>
                        </a:rPr>
                        <a:t> Total Qty fresh flowers/</a:t>
                      </a:r>
                    </a:p>
                    <a:p>
                      <a:pPr algn="ctr">
                        <a:lnSpc>
                          <a:spcPct val="107000"/>
                        </a:lnSpc>
                        <a:spcAft>
                          <a:spcPts val="800"/>
                        </a:spcAft>
                        <a:tabLst>
                          <a:tab pos="1028700" algn="l"/>
                        </a:tabLst>
                      </a:pPr>
                      <a:r>
                        <a:rPr lang="en-US" sz="1200" b="1" dirty="0" err="1">
                          <a:effectLst/>
                          <a:latin typeface="Times New Roman" panose="02020603050405020304" pitchFamily="18" charset="0"/>
                          <a:cs typeface="Times New Roman" panose="02020603050405020304" pitchFamily="18" charset="0"/>
                        </a:rPr>
                        <a:t>cutlivar</a:t>
                      </a:r>
                      <a:r>
                        <a:rPr lang="en-US" sz="1200" b="1" dirty="0">
                          <a:effectLst/>
                          <a:latin typeface="Times New Roman" panose="02020603050405020304" pitchFamily="18" charset="0"/>
                          <a:cs typeface="Times New Roman" panose="02020603050405020304" pitchFamily="18" charset="0"/>
                        </a:rPr>
                        <a:t> (gram)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lnSpc>
                          <a:spcPct val="107000"/>
                        </a:lnSpc>
                        <a:spcAft>
                          <a:spcPts val="800"/>
                        </a:spcAft>
                        <a:tabLst>
                          <a:tab pos="1028700" algn="l"/>
                        </a:tabLst>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Total  Qty Dry flowers/</a:t>
                      </a:r>
                    </a:p>
                    <a:p>
                      <a:pPr marL="0" algn="ctr" defTabSz="914400" rtl="0" eaLnBrk="1" latinLnBrk="0" hangingPunct="1">
                        <a:lnSpc>
                          <a:spcPct val="107000"/>
                        </a:lnSpc>
                        <a:spcAft>
                          <a:spcPts val="800"/>
                        </a:spcAft>
                        <a:tabLst>
                          <a:tab pos="1028700" algn="l"/>
                        </a:tabLst>
                      </a:pPr>
                      <a:r>
                        <a:rPr lang="en-US" sz="1200" b="1" kern="1200" dirty="0" err="1">
                          <a:solidFill>
                            <a:schemeClr val="tx1"/>
                          </a:solidFill>
                          <a:effectLst/>
                          <a:latin typeface="Times New Roman" panose="02020603050405020304" pitchFamily="18" charset="0"/>
                          <a:ea typeface="+mn-ea"/>
                          <a:cs typeface="Times New Roman" panose="02020603050405020304" pitchFamily="18" charset="0"/>
                        </a:rPr>
                        <a:t>Cutlivar</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pPr marL="0" algn="ctr" defTabSz="914400" rtl="0" eaLnBrk="1" latinLnBrk="0" hangingPunct="1">
                        <a:lnSpc>
                          <a:spcPct val="107000"/>
                        </a:lnSpc>
                        <a:spcAft>
                          <a:spcPts val="800"/>
                        </a:spcAft>
                        <a:tabLst>
                          <a:tab pos="1028700" algn="l"/>
                        </a:tabLst>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(gram)</a:t>
                      </a: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294648"/>
                  </a:ext>
                </a:extLst>
              </a:tr>
              <a:tr h="863085">
                <a:tc>
                  <a:txBody>
                    <a:bodyPr/>
                    <a:lstStyle/>
                    <a:p>
                      <a:pPr algn="ctr">
                        <a:lnSpc>
                          <a:spcPct val="107000"/>
                        </a:lnSpc>
                      </a:pPr>
                      <a:endParaRPr lang="en-US" sz="1200" u="none" dirty="0">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grams</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grams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grams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grams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a:solidFill>
                            <a:schemeClr val="tx1"/>
                          </a:solidFill>
                          <a:effectLst/>
                          <a:latin typeface="Times New Roman" panose="02020603050405020304" pitchFamily="18" charset="0"/>
                          <a:cs typeface="Times New Roman" panose="02020603050405020304" pitchFamily="18" charset="0"/>
                        </a:rPr>
                        <a:t>grams</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grams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grams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3558206"/>
                  </a:ext>
                </a:extLst>
              </a:tr>
              <a:tr h="454570">
                <a:tc>
                  <a:txBody>
                    <a:bodyPr/>
                    <a:lstStyle/>
                    <a:p>
                      <a:pPr algn="ctr">
                        <a:lnSpc>
                          <a:spcPct val="107000"/>
                        </a:lnSpc>
                        <a:spcAft>
                          <a:spcPts val="800"/>
                        </a:spcAft>
                        <a:tabLst>
                          <a:tab pos="1028700" algn="l"/>
                        </a:tabLst>
                      </a:pPr>
                      <a:r>
                        <a:rPr lang="en-US" sz="1200" u="none" dirty="0">
                          <a:solidFill>
                            <a:schemeClr val="tx1"/>
                          </a:solidFill>
                          <a:effectLst/>
                          <a:latin typeface="Times New Roman" panose="02020603050405020304" pitchFamily="18" charset="0"/>
                          <a:cs typeface="Times New Roman" panose="02020603050405020304" pitchFamily="18" charset="0"/>
                        </a:rPr>
                        <a:t>1. Flower dried and cured: unprocessed</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30</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u="none" dirty="0">
                          <a:solidFill>
                            <a:schemeClr val="tx1"/>
                          </a:solidFill>
                          <a:effectLst/>
                          <a:latin typeface="Times New Roman" panose="02020603050405020304" pitchFamily="18" charset="0"/>
                          <a:cs typeface="Times New Roman" panose="02020603050405020304" pitchFamily="18" charset="0"/>
                        </a:rPr>
                        <a:t>     </a:t>
                      </a:r>
                      <a:r>
                        <a:rPr lang="fr-CA" sz="1200" b="1" u="none" dirty="0">
                          <a:solidFill>
                            <a:schemeClr val="tx1"/>
                          </a:solidFill>
                          <a:effectLst/>
                          <a:highlight>
                            <a:srgbClr val="FFFF00"/>
                          </a:highlight>
                          <a:latin typeface="Times New Roman" panose="02020603050405020304" pitchFamily="18" charset="0"/>
                          <a:cs typeface="Times New Roman" panose="02020603050405020304" pitchFamily="18" charset="0"/>
                        </a:rPr>
                        <a:t>30</a:t>
                      </a:r>
                      <a:endParaRPr lang="en-US" sz="1200" b="1" u="none"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947344"/>
                  </a:ext>
                </a:extLst>
              </a:tr>
              <a:tr h="621584">
                <a:tc>
                  <a:txBody>
                    <a:bodyPr/>
                    <a:lstStyle/>
                    <a:p>
                      <a:pPr algn="ctr">
                        <a:lnSpc>
                          <a:spcPct val="107000"/>
                        </a:lnSpc>
                        <a:spcAft>
                          <a:spcPts val="800"/>
                        </a:spcAft>
                        <a:tabLst>
                          <a:tab pos="1028700" algn="l"/>
                        </a:tabLst>
                      </a:pPr>
                      <a:r>
                        <a:rPr lang="en-US" sz="1200" u="none" dirty="0">
                          <a:solidFill>
                            <a:schemeClr val="tx1"/>
                          </a:solidFill>
                          <a:effectLst/>
                          <a:latin typeface="Times New Roman" panose="02020603050405020304" pitchFamily="18" charset="0"/>
                          <a:cs typeface="Times New Roman" panose="02020603050405020304" pitchFamily="18" charset="0"/>
                        </a:rPr>
                        <a:t>2. Unpressed: washed, sieved, not pressed, freeze dried trichomes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u="none"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84</a:t>
                      </a:r>
                      <a:endParaRPr lang="en-US" sz="1200" b="1" u="none"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dirty="0">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79938"/>
                  </a:ext>
                </a:extLst>
              </a:tr>
              <a:tr h="564563">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lang="fr-CA" sz="1200" u="none" dirty="0">
                          <a:solidFill>
                            <a:schemeClr val="tx1"/>
                          </a:solidFill>
                          <a:effectLst/>
                          <a:latin typeface="Times New Roman" panose="02020603050405020304" pitchFamily="18" charset="0"/>
                          <a:cs typeface="Times New Roman" panose="02020603050405020304" pitchFamily="18" charset="0"/>
                        </a:rPr>
                        <a:t>3. </a:t>
                      </a:r>
                      <a:r>
                        <a:rPr lang="fr-CA" sz="1200" u="none" dirty="0" err="1">
                          <a:solidFill>
                            <a:schemeClr val="tx1"/>
                          </a:solidFill>
                          <a:effectLst/>
                          <a:latin typeface="Times New Roman" panose="02020603050405020304" pitchFamily="18" charset="0"/>
                          <a:cs typeface="Times New Roman" panose="02020603050405020304" pitchFamily="18" charset="0"/>
                        </a:rPr>
                        <a:t>Pressed</a:t>
                      </a:r>
                      <a:r>
                        <a:rPr lang="fr-CA" sz="1200" u="none" dirty="0">
                          <a:solidFill>
                            <a:schemeClr val="tx1"/>
                          </a:solidFill>
                          <a:effectLst/>
                          <a:latin typeface="Times New Roman" panose="02020603050405020304" pitchFamily="18" charset="0"/>
                          <a:cs typeface="Times New Roman" panose="02020603050405020304" pitchFamily="18" charset="0"/>
                        </a:rPr>
                        <a:t>: Hashish </a:t>
                      </a:r>
                      <a:r>
                        <a:rPr lang="fr-CA" sz="1200" u="none" dirty="0" err="1">
                          <a:solidFill>
                            <a:schemeClr val="tx1"/>
                          </a:solidFill>
                          <a:effectLst/>
                          <a:latin typeface="Times New Roman" panose="02020603050405020304" pitchFamily="18" charset="0"/>
                          <a:cs typeface="Times New Roman" panose="02020603050405020304" pitchFamily="18" charset="0"/>
                        </a:rPr>
                        <a:t>resin</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800"/>
                        </a:spcAft>
                        <a:tabLst>
                          <a:tab pos="1028700" algn="l"/>
                        </a:tabLst>
                      </a:pP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pPr>
                      <a:endParaRPr lang="en-US" sz="1200" u="none" dirty="0">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2689307"/>
                  </a:ext>
                </a:extLst>
              </a:tr>
              <a:tr h="429484">
                <a:tc>
                  <a:txBody>
                    <a:bodyPr/>
                    <a:lstStyle/>
                    <a:p>
                      <a:pPr algn="ctr">
                        <a:lnSpc>
                          <a:spcPct val="107000"/>
                        </a:lnSpc>
                        <a:spcAft>
                          <a:spcPts val="800"/>
                        </a:spcAft>
                        <a:tabLst>
                          <a:tab pos="1028700" algn="l"/>
                        </a:tabLst>
                      </a:pPr>
                      <a:r>
                        <a:rPr lang="en-US" sz="1200" u="none">
                          <a:solidFill>
                            <a:schemeClr val="tx1"/>
                          </a:solidFill>
                          <a:effectLst/>
                          <a:latin typeface="Times New Roman" panose="02020603050405020304" pitchFamily="18" charset="0"/>
                          <a:cs typeface="Times New Roman" panose="02020603050405020304" pitchFamily="18" charset="0"/>
                        </a:rPr>
                        <a:t>3.1 Stored at 13</a:t>
                      </a:r>
                      <a:r>
                        <a:rPr lang="en-CA" sz="1200" u="none">
                          <a:solidFill>
                            <a:schemeClr val="tx1"/>
                          </a:solidFill>
                          <a:effectLst/>
                          <a:latin typeface="Times New Roman" panose="02020603050405020304" pitchFamily="18" charset="0"/>
                          <a:cs typeface="Times New Roman" panose="02020603050405020304" pitchFamily="18" charset="0"/>
                        </a:rPr>
                        <a:t>°C vacuum jar</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u="none" dirty="0">
                          <a:solidFill>
                            <a:schemeClr val="tx1"/>
                          </a:solidFill>
                          <a:effectLst/>
                          <a:latin typeface="Times New Roman" panose="02020603050405020304" pitchFamily="18" charset="0"/>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dirty="0">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6523542"/>
                  </a:ext>
                </a:extLst>
              </a:tr>
              <a:tr h="356354">
                <a:tc>
                  <a:txBody>
                    <a:bodyPr/>
                    <a:lstStyle/>
                    <a:p>
                      <a:pPr algn="ctr">
                        <a:lnSpc>
                          <a:spcPct val="107000"/>
                        </a:lnSpc>
                        <a:spcAft>
                          <a:spcPts val="800"/>
                        </a:spcAft>
                        <a:tabLst>
                          <a:tab pos="1028700" algn="l"/>
                        </a:tabLst>
                      </a:pPr>
                      <a:r>
                        <a:rPr lang="en-US" sz="1200" u="none">
                          <a:solidFill>
                            <a:schemeClr val="tx1"/>
                          </a:solidFill>
                          <a:effectLst/>
                          <a:latin typeface="Times New Roman" panose="02020603050405020304" pitchFamily="18" charset="0"/>
                          <a:cs typeface="Times New Roman" panose="02020603050405020304" pitchFamily="18" charset="0"/>
                        </a:rPr>
                        <a:t>3.2 Stored at 4</a:t>
                      </a:r>
                      <a:r>
                        <a:rPr lang="en-CA" sz="1200" u="none">
                          <a:solidFill>
                            <a:schemeClr val="tx1"/>
                          </a:solidFill>
                          <a:effectLst/>
                          <a:latin typeface="Times New Roman" panose="02020603050405020304" pitchFamily="18" charset="0"/>
                          <a:cs typeface="Times New Roman" panose="02020603050405020304" pitchFamily="18" charset="0"/>
                        </a:rPr>
                        <a:t>°C vacuum jar</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dirty="0">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901850"/>
                  </a:ext>
                </a:extLst>
              </a:tr>
              <a:tr h="429484">
                <a:tc>
                  <a:txBody>
                    <a:bodyPr/>
                    <a:lstStyle/>
                    <a:p>
                      <a:pPr algn="ctr">
                        <a:lnSpc>
                          <a:spcPct val="107000"/>
                        </a:lnSpc>
                        <a:spcAft>
                          <a:spcPts val="800"/>
                        </a:spcAft>
                        <a:tabLst>
                          <a:tab pos="1028700" algn="l"/>
                        </a:tabLst>
                      </a:pPr>
                      <a:r>
                        <a:rPr lang="en-US" sz="1200" u="none">
                          <a:solidFill>
                            <a:schemeClr val="tx1"/>
                          </a:solidFill>
                          <a:effectLst/>
                          <a:latin typeface="Times New Roman" panose="02020603050405020304" pitchFamily="18" charset="0"/>
                          <a:cs typeface="Times New Roman" panose="02020603050405020304" pitchFamily="18" charset="0"/>
                        </a:rPr>
                        <a:t>3.3 Stored at -20</a:t>
                      </a:r>
                      <a:r>
                        <a:rPr lang="en-CA" sz="1200" u="none">
                          <a:solidFill>
                            <a:schemeClr val="tx1"/>
                          </a:solidFill>
                          <a:effectLst/>
                          <a:latin typeface="Times New Roman" panose="02020603050405020304" pitchFamily="18" charset="0"/>
                          <a:cs typeface="Times New Roman" panose="02020603050405020304" pitchFamily="18" charset="0"/>
                        </a:rPr>
                        <a:t>°C vacuum jar</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kumimoji="0" lang="fr-CA"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u="none"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252</a:t>
                      </a:r>
                      <a:endParaRPr lang="en-US" sz="1200" b="1" u="none"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u="none" dirty="0">
                        <a:solidFill>
                          <a:schemeClr val="tx1"/>
                        </a:solidFill>
                        <a:effectLst/>
                        <a:latin typeface="Times New Roman" panose="02020603050405020304" pitchFamily="18"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163096"/>
                  </a:ext>
                </a:extLst>
              </a:tr>
              <a:tr h="1445463">
                <a:tc gridSpan="12">
                  <a:txBody>
                    <a:bodyPr/>
                    <a:lstStyle/>
                    <a:p>
                      <a:pPr marL="342900" lvl="0" indent="-342900" algn="l">
                        <a:lnSpc>
                          <a:spcPct val="107000"/>
                        </a:lnSpc>
                        <a:spcAft>
                          <a:spcPts val="800"/>
                        </a:spcAft>
                        <a:buFont typeface="Arial" panose="020B0604020202020204" pitchFamily="34" charset="0"/>
                        <a:buChar char="•"/>
                        <a:tabLst>
                          <a:tab pos="457200" algn="l"/>
                          <a:tab pos="1028700" algn="l"/>
                        </a:tabLst>
                      </a:pPr>
                      <a:r>
                        <a:rPr lang="en-US" sz="1200" u="none" dirty="0">
                          <a:solidFill>
                            <a:schemeClr val="tx1"/>
                          </a:solidFill>
                          <a:effectLst/>
                          <a:latin typeface="Times New Roman" panose="02020603050405020304" pitchFamily="18" charset="0"/>
                          <a:cs typeface="Times New Roman" panose="02020603050405020304" pitchFamily="18" charset="0"/>
                        </a:rPr>
                        <a:t> 30 grams flower samples to test cannabinoids and terpenes </a:t>
                      </a:r>
                      <a:r>
                        <a:rPr lang="en-US" sz="1200" b="1" u="none" dirty="0">
                          <a:effectLst/>
                          <a:latin typeface="Times New Roman" panose="02020603050405020304" pitchFamily="18" charset="0"/>
                          <a:cs typeface="Times New Roman" panose="02020603050405020304" pitchFamily="18" charset="0"/>
                        </a:rPr>
                        <a:t>(3 replicates).</a:t>
                      </a:r>
                      <a:endParaRPr lang="en-US" sz="1200" u="none" dirty="0">
                        <a:solidFill>
                          <a:schemeClr val="tx1"/>
                        </a:solidFill>
                        <a:effectLst/>
                        <a:latin typeface="Times New Roman" panose="02020603050405020304" pitchFamily="18"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 pos="1028700" algn="l"/>
                        </a:tabLst>
                      </a:pPr>
                      <a:r>
                        <a:rPr lang="en-US" sz="1200" u="none" dirty="0">
                          <a:solidFill>
                            <a:schemeClr val="tx1"/>
                          </a:solidFill>
                          <a:effectLst/>
                          <a:latin typeface="Times New Roman" panose="02020603050405020304" pitchFamily="18" charset="0"/>
                          <a:cs typeface="Times New Roman" panose="02020603050405020304" pitchFamily="18" charset="0"/>
                        </a:rPr>
                        <a:t>12  grams hash samples to test cannabinoids and terpenes </a:t>
                      </a:r>
                      <a:r>
                        <a:rPr lang="en-US" sz="1200" b="1" u="none" dirty="0">
                          <a:effectLst/>
                          <a:latin typeface="Times New Roman" panose="02020603050405020304" pitchFamily="18" charset="0"/>
                          <a:cs typeface="Times New Roman" panose="02020603050405020304" pitchFamily="18" charset="0"/>
                        </a:rPr>
                        <a:t>(3 replicates).</a:t>
                      </a:r>
                      <a:endParaRPr lang="en-US" sz="1200" u="none" dirty="0">
                        <a:solidFill>
                          <a:schemeClr val="tx1"/>
                        </a:solidFill>
                        <a:effectLst/>
                        <a:latin typeface="Times New Roman" panose="02020603050405020304" pitchFamily="18"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 pos="1028700" algn="l"/>
                        </a:tabLst>
                      </a:pPr>
                      <a:r>
                        <a:rPr lang="en-US" sz="1200" u="none" dirty="0">
                          <a:solidFill>
                            <a:schemeClr val="tx1"/>
                          </a:solidFill>
                          <a:effectLst/>
                          <a:latin typeface="Times New Roman" panose="02020603050405020304" pitchFamily="18" charset="0"/>
                          <a:cs typeface="Times New Roman" panose="02020603050405020304" pitchFamily="18" charset="0"/>
                        </a:rPr>
                        <a:t>Hash weight = 10% of dry flowers weight for THC dominant cultivars and 5% for CBD dominant cultivars</a:t>
                      </a:r>
                      <a:endParaRPr lang="en-US" sz="12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344" marR="59344" marT="29672" marB="29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07489571"/>
                  </a:ext>
                </a:extLst>
              </a:tr>
            </a:tbl>
          </a:graphicData>
        </a:graphic>
      </p:graphicFrame>
      <p:sp>
        <p:nvSpPr>
          <p:cNvPr id="6" name="ZoneTexte 5">
            <a:extLst>
              <a:ext uri="{FF2B5EF4-FFF2-40B4-BE49-F238E27FC236}">
                <a16:creationId xmlns:a16="http://schemas.microsoft.com/office/drawing/2014/main" id="{B2B72CCD-B9B9-42D6-9C3C-246047CE81DD}"/>
              </a:ext>
            </a:extLst>
          </p:cNvPr>
          <p:cNvSpPr txBox="1"/>
          <p:nvPr/>
        </p:nvSpPr>
        <p:spPr>
          <a:xfrm>
            <a:off x="643812" y="184728"/>
            <a:ext cx="6096000" cy="374077"/>
          </a:xfrm>
          <a:prstGeom prst="rect">
            <a:avLst/>
          </a:prstGeom>
          <a:noFill/>
        </p:spPr>
        <p:txBody>
          <a:bodyPr wrap="square">
            <a:spAutoFit/>
          </a:bodyPr>
          <a:lstStyle/>
          <a:p>
            <a:pPr marL="0" indent="0">
              <a:lnSpc>
                <a:spcPct val="107000"/>
              </a:lnSpc>
              <a:spcAft>
                <a:spcPts val="800"/>
              </a:spcAft>
              <a:buNone/>
              <a:tabLst>
                <a:tab pos="1028700" algn="l"/>
              </a:tabLs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Analysis objective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59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erbe, extérieur, plante, arbre&#10;&#10;Description générée automatiquement">
            <a:extLst>
              <a:ext uri="{FF2B5EF4-FFF2-40B4-BE49-F238E27FC236}">
                <a16:creationId xmlns:a16="http://schemas.microsoft.com/office/drawing/2014/main" id="{791581E7-F037-4984-8685-262578985378}"/>
              </a:ext>
            </a:extLst>
          </p:cNvPr>
          <p:cNvPicPr>
            <a:picLocks noChangeAspect="1"/>
          </p:cNvPicPr>
          <p:nvPr/>
        </p:nvPicPr>
        <p:blipFill rotWithShape="1">
          <a:blip r:embed="rId2"/>
          <a:srcRect l="12612" r="1381" b="2"/>
          <a:stretch/>
        </p:blipFill>
        <p:spPr>
          <a:xfrm>
            <a:off x="1" y="10"/>
            <a:ext cx="9669642" cy="6857990"/>
          </a:xfrm>
          <a:prstGeom prst="rect">
            <a:avLst/>
          </a:prstGeom>
          <a:solidFill>
            <a:schemeClr val="bg1"/>
          </a:solidFill>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492EC3B-329F-4AA5-A3CE-5FCF641F011A}"/>
              </a:ext>
            </a:extLst>
          </p:cNvPr>
          <p:cNvSpPr>
            <a:spLocks noGrp="1"/>
          </p:cNvSpPr>
          <p:nvPr>
            <p:ph idx="1"/>
          </p:nvPr>
        </p:nvSpPr>
        <p:spPr>
          <a:xfrm>
            <a:off x="6916848" y="1557619"/>
            <a:ext cx="4880571" cy="3742762"/>
          </a:xfrm>
        </p:spPr>
        <p:txBody>
          <a:bodyPr>
            <a:normAutofit/>
          </a:bodyPr>
          <a:lstStyle/>
          <a:p>
            <a:pPr>
              <a:spcAft>
                <a:spcPts val="800"/>
              </a:spcAft>
              <a:tabLst>
                <a:tab pos="1028700" algn="l"/>
              </a:tabLs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For part two of this Project the analysis that will be performed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tabLst>
                <a:tab pos="1028700" algn="l"/>
              </a:tabLst>
            </a:pP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261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Cannabinoid</a:t>
            </a: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 profile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analysis</a:t>
            </a:r>
            <a:r>
              <a:rPr lang="fr-CA" sz="20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tabLst>
                <a:tab pos="1028700" algn="l"/>
              </a:tabLst>
            </a:pP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261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Terpene</a:t>
            </a: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 profile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analysis</a:t>
            </a:r>
            <a:r>
              <a:rPr lang="fr-CA"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tabLst>
                <a:tab pos="1028700" algn="l"/>
              </a:tabLst>
            </a:pPr>
            <a:endParaRPr lang="en-US" sz="2000" dirty="0"/>
          </a:p>
        </p:txBody>
      </p:sp>
    </p:spTree>
    <p:extLst>
      <p:ext uri="{BB962C8B-B14F-4D97-AF65-F5344CB8AC3E}">
        <p14:creationId xmlns:p14="http://schemas.microsoft.com/office/powerpoint/2010/main" val="167976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herbe, extérieur, plante, arbre&#10;&#10;Description générée automatiquement">
            <a:extLst>
              <a:ext uri="{FF2B5EF4-FFF2-40B4-BE49-F238E27FC236}">
                <a16:creationId xmlns:a16="http://schemas.microsoft.com/office/drawing/2014/main" id="{643F5FC6-4341-47F5-B1F5-FAB449D4F782}"/>
              </a:ext>
            </a:extLst>
          </p:cNvPr>
          <p:cNvPicPr>
            <a:picLocks noChangeAspect="1"/>
          </p:cNvPicPr>
          <p:nvPr/>
        </p:nvPicPr>
        <p:blipFill rotWithShape="1">
          <a:blip r:embed="rId2"/>
          <a:srcRect t="7265" b="522"/>
          <a:stretch/>
        </p:blipFill>
        <p:spPr>
          <a:xfrm>
            <a:off x="20" y="10"/>
            <a:ext cx="12191980" cy="6857990"/>
          </a:xfrm>
          <a:prstGeom prst="rect">
            <a:avLst/>
          </a:prstGeom>
        </p:spPr>
      </p:pic>
      <p:sp>
        <p:nvSpPr>
          <p:cNvPr id="20"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97F00E-CB21-4BFD-BA8B-0EEE4970B28C}"/>
              </a:ext>
            </a:extLst>
          </p:cNvPr>
          <p:cNvSpPr>
            <a:spLocks noGrp="1"/>
          </p:cNvSpPr>
          <p:nvPr>
            <p:ph type="title"/>
          </p:nvPr>
        </p:nvSpPr>
        <p:spPr>
          <a:xfrm>
            <a:off x="594804" y="640263"/>
            <a:ext cx="6619811" cy="1344975"/>
          </a:xfrm>
        </p:spPr>
        <p:txBody>
          <a:bodyPr>
            <a:normAutofit/>
          </a:bodyPr>
          <a:lstStyle/>
          <a:p>
            <a:r>
              <a:rPr lang="fr-CA" sz="4000" dirty="0" err="1">
                <a:latin typeface="Arial" panose="020B0604020202020204" pitchFamily="34" charset="0"/>
                <a:cs typeface="Arial" panose="020B0604020202020204" pitchFamily="34" charset="0"/>
              </a:rPr>
              <a:t>Expected</a:t>
            </a:r>
            <a:r>
              <a:rPr lang="fr-CA" sz="4000" dirty="0">
                <a:latin typeface="Arial" panose="020B0604020202020204" pitchFamily="34" charset="0"/>
                <a:cs typeface="Arial" panose="020B0604020202020204" pitchFamily="34" charset="0"/>
              </a:rPr>
              <a:t> </a:t>
            </a:r>
            <a:r>
              <a:rPr lang="fr-CA" sz="4000" dirty="0" err="1">
                <a:latin typeface="Arial" panose="020B0604020202020204" pitchFamily="34" charset="0"/>
                <a:cs typeface="Arial" panose="020B0604020202020204" pitchFamily="34" charset="0"/>
              </a:rPr>
              <a:t>Results</a:t>
            </a:r>
            <a:endParaRPr lang="en-US" sz="40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061EDC21-F840-42A9-9221-E2481DC6C8CF}"/>
              </a:ext>
            </a:extLst>
          </p:cNvPr>
          <p:cNvSpPr>
            <a:spLocks noGrp="1"/>
          </p:cNvSpPr>
          <p:nvPr>
            <p:ph idx="1"/>
          </p:nvPr>
        </p:nvSpPr>
        <p:spPr>
          <a:xfrm>
            <a:off x="594109" y="2121763"/>
            <a:ext cx="6756602" cy="3773010"/>
          </a:xfrm>
        </p:spPr>
        <p:txBody>
          <a:bodyPr>
            <a:normAutofit/>
          </a:bodyPr>
          <a:lstStyle/>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Define </a:t>
            </a:r>
            <a:r>
              <a:rPr lang="en-US" sz="2000">
                <a:latin typeface="Arial" panose="020B0604020202020204" pitchFamily="34" charset="0"/>
                <a:cs typeface="Arial" panose="020B0604020202020204" pitchFamily="34" charset="0"/>
              </a:rPr>
              <a:t>the optimum </a:t>
            </a:r>
            <a:r>
              <a:rPr lang="en-US" sz="2000" dirty="0">
                <a:latin typeface="Arial" panose="020B0604020202020204" pitchFamily="34" charset="0"/>
                <a:cs typeface="Arial" panose="020B0604020202020204" pitchFamily="34" charset="0"/>
              </a:rPr>
              <a:t>harvest window for peak trichome development for high-quality hashish production.</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Define if the harvest date parameter is influenced by the cultivar used.</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Identify the effect of aging hash on its cannabinoid and </a:t>
            </a:r>
            <a:r>
              <a:rPr lang="en-US" sz="2000" dirty="0" err="1">
                <a:latin typeface="Arial" panose="020B0604020202020204" pitchFamily="34" charset="0"/>
                <a:cs typeface="Arial" panose="020B0604020202020204" pitchFamily="34" charset="0"/>
              </a:rPr>
              <a:t>terpens</a:t>
            </a:r>
            <a:r>
              <a:rPr lang="en-US" sz="2000" dirty="0">
                <a:latin typeface="Arial" panose="020B0604020202020204" pitchFamily="34" charset="0"/>
                <a:cs typeface="Arial" panose="020B0604020202020204" pitchFamily="34" charset="0"/>
              </a:rPr>
              <a:t> content.</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Identify the best environmental conditions for the hash aging.</a:t>
            </a:r>
          </a:p>
          <a:p>
            <a:pPr>
              <a:buFont typeface="Wingdings" panose="05000000000000000000" pitchFamily="2" charset="2"/>
              <a:buChar char="ü"/>
            </a:pPr>
            <a:r>
              <a:rPr lang="en-US" sz="2000" dirty="0">
                <a:latin typeface="Arial" panose="020B0604020202020204" pitchFamily="34" charset="0"/>
                <a:cs typeface="Arial" panose="020B0604020202020204" pitchFamily="34" charset="0"/>
              </a:rPr>
              <a:t>Check the best way of aging hash, by storing it in the form of trichomes or in the form of pressed hash.</a:t>
            </a:r>
          </a:p>
        </p:txBody>
      </p:sp>
    </p:spTree>
    <p:extLst>
      <p:ext uri="{BB962C8B-B14F-4D97-AF65-F5344CB8AC3E}">
        <p14:creationId xmlns:p14="http://schemas.microsoft.com/office/powerpoint/2010/main" val="135411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9960A-FAE3-48B9-B63A-1269021BD591}"/>
              </a:ext>
            </a:extLst>
          </p:cNvPr>
          <p:cNvSpPr>
            <a:spLocks noGrp="1"/>
          </p:cNvSpPr>
          <p:nvPr>
            <p:ph type="title"/>
          </p:nvPr>
        </p:nvSpPr>
        <p:spPr>
          <a:xfrm>
            <a:off x="4965430" y="629268"/>
            <a:ext cx="6586491" cy="1286160"/>
          </a:xfrm>
        </p:spPr>
        <p:txBody>
          <a:bodyPr anchor="b">
            <a:normAutofit/>
          </a:bodyPr>
          <a:lstStyle/>
          <a:p>
            <a:br>
              <a:rPr lang="en-US" sz="2100" b="1" u="sng">
                <a:effectLst/>
                <a:latin typeface="Times New Roman" panose="02020603050405020304" pitchFamily="18" charset="0"/>
                <a:ea typeface="Calibri" panose="020F0502020204030204" pitchFamily="34" charset="0"/>
                <a:cs typeface="Times New Roman" panose="02020603050405020304" pitchFamily="18" charset="0"/>
              </a:rPr>
            </a:br>
            <a:br>
              <a:rPr lang="en-US" sz="2100" b="1" u="sng">
                <a:effectLst/>
                <a:latin typeface="Times New Roman" panose="02020603050405020304" pitchFamily="18" charset="0"/>
                <a:ea typeface="Calibri" panose="020F0502020204030204" pitchFamily="34" charset="0"/>
                <a:cs typeface="Times New Roman" panose="02020603050405020304" pitchFamily="18" charset="0"/>
              </a:rPr>
            </a:br>
            <a:r>
              <a:rPr lang="en-US" sz="2100" b="1" u="sng">
                <a:effectLst/>
                <a:latin typeface="Times New Roman" panose="02020603050405020304" pitchFamily="18" charset="0"/>
                <a:ea typeface="Calibri" panose="020F0502020204030204" pitchFamily="34" charset="0"/>
                <a:cs typeface="Times New Roman" panose="02020603050405020304" pitchFamily="18" charset="0"/>
              </a:rPr>
              <a:t>Introduction</a:t>
            </a:r>
            <a:br>
              <a:rPr lang="en-US" sz="2100">
                <a:effectLst/>
                <a:latin typeface="Times New Roman" panose="02020603050405020304" pitchFamily="18" charset="0"/>
                <a:ea typeface="Calibri" panose="020F0502020204030204" pitchFamily="34" charset="0"/>
                <a:cs typeface="Times New Roman" panose="02020603050405020304" pitchFamily="18" charset="0"/>
              </a:rPr>
            </a:br>
            <a:endParaRPr lang="en-US" sz="210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9AED690-D5D9-4B63-99EE-FE3660D566C8}"/>
              </a:ext>
            </a:extLst>
          </p:cNvPr>
          <p:cNvSpPr>
            <a:spLocks noGrp="1"/>
          </p:cNvSpPr>
          <p:nvPr>
            <p:ph idx="1"/>
          </p:nvPr>
        </p:nvSpPr>
        <p:spPr>
          <a:xfrm>
            <a:off x="4965431" y="2438400"/>
            <a:ext cx="6586489" cy="3785419"/>
          </a:xfrm>
        </p:spPr>
        <p:txBody>
          <a:bodyPr>
            <a:normAutofit/>
          </a:bodyPr>
          <a:lstStyle/>
          <a:p>
            <a:pPr algn="just"/>
            <a:r>
              <a:rPr lang="en-US" sz="1900" dirty="0">
                <a:effectLst/>
                <a:latin typeface="Times New Roman" panose="02020603050405020304" pitchFamily="18" charset="0"/>
                <a:ea typeface="Calibri" panose="020F0502020204030204" pitchFamily="34" charset="0"/>
                <a:cs typeface="Times New Roman" panose="02020603050405020304" pitchFamily="18" charset="0"/>
              </a:rPr>
              <a:t>Hash, also known as hashish, is one of the oldest and most commonly used forms of cannabis concentrate. It is made up of the trichomes of the cannabis plant - the tiny hair-like glands that produce and contain the vast majority of the plants' cannabinoids. They are separated from the plant and then pressed into concentrated blocks using </a:t>
            </a:r>
            <a:r>
              <a:rPr lang="en-US" sz="1900" dirty="0">
                <a:latin typeface="Times New Roman" panose="02020603050405020304" pitchFamily="18" charset="0"/>
                <a:cs typeface="Times New Roman" panose="02020603050405020304" pitchFamily="18" charset="0"/>
              </a:rPr>
              <a:t>pressure and heat. The vast majority of trichomes grow around the flowers of the plant, so buds and pruning residue are the main ingredients for producing hash - even though all plant material can be used to produce it. The type of plant material used also affects the final quality of the hash. Whole plants can be used to collect trichome glands and produce hash, however, it is the trichome glands collected from the buds and the small leaves around that is best.</a:t>
            </a:r>
          </a:p>
          <a:p>
            <a:endParaRPr lang="en-US" sz="1900" dirty="0">
              <a:latin typeface="Times New Roman" panose="02020603050405020304" pitchFamily="18" charset="0"/>
              <a:cs typeface="Times New Roman" panose="02020603050405020304" pitchFamily="18" charset="0"/>
            </a:endParaRPr>
          </a:p>
        </p:txBody>
      </p:sp>
      <p:pic>
        <p:nvPicPr>
          <p:cNvPr id="4" name="Image 3" descr="Une image contenant herbe, extérieur, plante, arbre&#10;&#10;Description générée automatiquement">
            <a:extLst>
              <a:ext uri="{FF2B5EF4-FFF2-40B4-BE49-F238E27FC236}">
                <a16:creationId xmlns:a16="http://schemas.microsoft.com/office/drawing/2014/main" id="{340E9E1A-801B-45EC-8CAA-8ACEA8ACC232}"/>
              </a:ext>
            </a:extLst>
          </p:cNvPr>
          <p:cNvPicPr>
            <a:picLocks noChangeAspect="1"/>
          </p:cNvPicPr>
          <p:nvPr/>
        </p:nvPicPr>
        <p:blipFill rotWithShape="1">
          <a:blip r:embed="rId2"/>
          <a:srcRect l="35001" r="23768" b="2"/>
          <a:stretch/>
        </p:blipFill>
        <p:spPr>
          <a:xfrm>
            <a:off x="20" y="10"/>
            <a:ext cx="4635571" cy="6857990"/>
          </a:xfrm>
          <a:prstGeom prst="rect">
            <a:avLst/>
          </a:prstGeom>
          <a:effectLst/>
        </p:spPr>
      </p:pic>
      <p:cxnSp>
        <p:nvCxnSpPr>
          <p:cNvPr id="34"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A4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7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Les feuilles de cannabis se fument-elles ? - LaMota GrowShop">
            <a:extLst>
              <a:ext uri="{FF2B5EF4-FFF2-40B4-BE49-F238E27FC236}">
                <a16:creationId xmlns:a16="http://schemas.microsoft.com/office/drawing/2014/main" id="{DD431553-5C0D-4374-AC8A-F05A6833DE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6" r="17322"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5EDBE03-9D92-45C1-8180-A6C0935021B0}"/>
              </a:ext>
            </a:extLst>
          </p:cNvPr>
          <p:cNvSpPr>
            <a:spLocks noGrp="1"/>
          </p:cNvSpPr>
          <p:nvPr>
            <p:ph type="title"/>
          </p:nvPr>
        </p:nvSpPr>
        <p:spPr>
          <a:xfrm>
            <a:off x="371094" y="1161288"/>
            <a:ext cx="3438144" cy="1124712"/>
          </a:xfrm>
        </p:spPr>
        <p:txBody>
          <a:bodyPr anchor="b">
            <a:normAutofit/>
          </a:bodyPr>
          <a:lstStyle/>
          <a:p>
            <a:b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Goals</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8623FEC-70D2-4F5D-B8BE-432B03484D2E}"/>
              </a:ext>
            </a:extLst>
          </p:cNvPr>
          <p:cNvSpPr>
            <a:spLocks noGrp="1"/>
          </p:cNvSpPr>
          <p:nvPr>
            <p:ph idx="1"/>
          </p:nvPr>
        </p:nvSpPr>
        <p:spPr>
          <a:xfrm>
            <a:off x="111449" y="2616679"/>
            <a:ext cx="5504260" cy="3998609"/>
          </a:xfrm>
        </p:spPr>
        <p:txBody>
          <a:bodyPr anchor="t">
            <a:normAutofit/>
          </a:bodyPr>
          <a:lstStyle/>
          <a:p>
            <a:pPr algn="just">
              <a:lnSpc>
                <a:spcPct val="150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b="1" u="sng" dirty="0">
                <a:latin typeface="Times New Roman" panose="02020603050405020304" pitchFamily="18" charset="0"/>
                <a:cs typeface="Times New Roman" panose="02020603050405020304" pitchFamily="18" charset="0"/>
              </a:rPr>
              <a:t>Harvest Window</a:t>
            </a:r>
            <a:r>
              <a:rPr lang="en-US" sz="1600" dirty="0">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Develop a methodology to define the peak period of trichome ripeness for optimum harvest window for the production of traditional hashish.</a:t>
            </a:r>
          </a:p>
          <a:p>
            <a:pPr algn="just">
              <a:lnSpc>
                <a:spcPct val="150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b="1" u="sng" dirty="0">
                <a:latin typeface="Times New Roman" panose="02020603050405020304" pitchFamily="18" charset="0"/>
                <a:ea typeface="Calibri" panose="020F0502020204030204" pitchFamily="34" charset="0"/>
                <a:cs typeface="Times New Roman" panose="02020603050405020304" pitchFamily="18" charset="0"/>
              </a:rPr>
              <a:t>Aging study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Study the impact of ageing hashish in a controlled environment to understand the evolution of the terpenes and cannabinoid over time. Define optimum shelf-life timeframe for hashish consumption, and what, if any, benefits aging imparts to traditional hashish.</a:t>
            </a:r>
          </a:p>
          <a:p>
            <a:pPr>
              <a:spcAft>
                <a:spcPts val="800"/>
              </a:spcAft>
            </a:pPr>
            <a:endParaRPr lang="en-US" sz="1600" dirty="0"/>
          </a:p>
        </p:txBody>
      </p:sp>
    </p:spTree>
    <p:extLst>
      <p:ext uri="{BB962C8B-B14F-4D97-AF65-F5344CB8AC3E}">
        <p14:creationId xmlns:p14="http://schemas.microsoft.com/office/powerpoint/2010/main" val="108963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9960A-FAE3-48B9-B63A-1269021BD591}"/>
              </a:ext>
            </a:extLst>
          </p:cNvPr>
          <p:cNvSpPr>
            <a:spLocks noGrp="1"/>
          </p:cNvSpPr>
          <p:nvPr>
            <p:ph type="title"/>
          </p:nvPr>
        </p:nvSpPr>
        <p:spPr>
          <a:xfrm>
            <a:off x="4965430" y="629268"/>
            <a:ext cx="6586491" cy="1286160"/>
          </a:xfrm>
        </p:spPr>
        <p:txBody>
          <a:bodyPr anchor="b">
            <a:normAutofit/>
          </a:bodyPr>
          <a:lstStyle/>
          <a:p>
            <a:b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br>
            <a:b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t>Importance</a:t>
            </a:r>
            <a:br>
              <a:rPr lang="en-US" sz="2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1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9AED690-D5D9-4B63-99EE-FE3660D566C8}"/>
              </a:ext>
            </a:extLst>
          </p:cNvPr>
          <p:cNvSpPr>
            <a:spLocks noGrp="1"/>
          </p:cNvSpPr>
          <p:nvPr>
            <p:ph idx="1"/>
          </p:nvPr>
        </p:nvSpPr>
        <p:spPr>
          <a:xfrm>
            <a:off x="4965431" y="2438400"/>
            <a:ext cx="6586489" cy="3785419"/>
          </a:xfrm>
        </p:spPr>
        <p:txBody>
          <a:bodyPr>
            <a:normAutofit/>
          </a:bodyPr>
          <a:lstStyle/>
          <a:p>
            <a:pPr algn="just"/>
            <a:r>
              <a:rPr lang="en-US" sz="1900" dirty="0">
                <a:latin typeface="Times New Roman" panose="02020603050405020304" pitchFamily="18" charset="0"/>
                <a:cs typeface="Times New Roman" panose="02020603050405020304" pitchFamily="18" charset="0"/>
              </a:rPr>
              <a:t>This study is important because it will bring clarity, and data-driven results to hash producers and consumers alike. Producers can begin to understand the importance of harvest timing to get the most of out of their crops. Producers can also start to learn about the effects of aging and how they can deliver the best product to their target consumer. Consumers will be able to define their tastes, and understand what it is they are looking for in their favorite hash products. Aging is an art that is used in many industries to transform a product into something exquisite and highly sought after. The aging and harvesting processes would be unique to each producer but this study will guide producers with the how and why for creating their </a:t>
            </a:r>
            <a:r>
              <a:rPr lang="en-US" sz="1900" dirty="0" err="1">
                <a:latin typeface="Times New Roman" panose="02020603050405020304" pitchFamily="18" charset="0"/>
                <a:cs typeface="Times New Roman" panose="02020603050405020304" pitchFamily="18" charset="0"/>
              </a:rPr>
              <a:t>propieatary</a:t>
            </a:r>
            <a:r>
              <a:rPr lang="en-US" sz="1900">
                <a:latin typeface="Times New Roman" panose="02020603050405020304" pitchFamily="18" charset="0"/>
                <a:cs typeface="Times New Roman" panose="02020603050405020304" pitchFamily="18" charset="0"/>
              </a:rPr>
              <a:t> hash </a:t>
            </a:r>
            <a:r>
              <a:rPr lang="en-US" sz="1900" dirty="0">
                <a:latin typeface="Times New Roman" panose="02020603050405020304" pitchFamily="18" charset="0"/>
                <a:cs typeface="Times New Roman" panose="02020603050405020304" pitchFamily="18" charset="0"/>
              </a:rPr>
              <a:t>products. This study will be a step forward for the cannabis community as a whole. </a:t>
            </a:r>
          </a:p>
          <a:p>
            <a:endParaRPr lang="en-US" sz="1900" dirty="0">
              <a:latin typeface="Times New Roman" panose="02020603050405020304" pitchFamily="18" charset="0"/>
              <a:cs typeface="Times New Roman" panose="02020603050405020304" pitchFamily="18" charset="0"/>
            </a:endParaRPr>
          </a:p>
        </p:txBody>
      </p:sp>
      <p:pic>
        <p:nvPicPr>
          <p:cNvPr id="4" name="Image 3" descr="Une image contenant herbe, extérieur, plante, arbre&#10;&#10;Description générée automatiquement">
            <a:extLst>
              <a:ext uri="{FF2B5EF4-FFF2-40B4-BE49-F238E27FC236}">
                <a16:creationId xmlns:a16="http://schemas.microsoft.com/office/drawing/2014/main" id="{340E9E1A-801B-45EC-8CAA-8ACEA8ACC232}"/>
              </a:ext>
            </a:extLst>
          </p:cNvPr>
          <p:cNvPicPr>
            <a:picLocks noChangeAspect="1"/>
          </p:cNvPicPr>
          <p:nvPr/>
        </p:nvPicPr>
        <p:blipFill rotWithShape="1">
          <a:blip r:embed="rId2"/>
          <a:srcRect l="35001" r="23768" b="2"/>
          <a:stretch/>
        </p:blipFill>
        <p:spPr>
          <a:xfrm>
            <a:off x="20" y="10"/>
            <a:ext cx="4635571" cy="6857990"/>
          </a:xfrm>
          <a:prstGeom prst="rect">
            <a:avLst/>
          </a:prstGeom>
          <a:effectLst/>
        </p:spPr>
      </p:pic>
      <p:cxnSp>
        <p:nvCxnSpPr>
          <p:cNvPr id="34"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A4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42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3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erbe, extérieur, plante, arbre&#10;&#10;Description générée automatiquement">
            <a:extLst>
              <a:ext uri="{FF2B5EF4-FFF2-40B4-BE49-F238E27FC236}">
                <a16:creationId xmlns:a16="http://schemas.microsoft.com/office/drawing/2014/main" id="{78CBE7C5-DEBC-4396-9E92-6ADB290DE412}"/>
              </a:ext>
            </a:extLst>
          </p:cNvPr>
          <p:cNvPicPr>
            <a:picLocks noChangeAspect="1"/>
          </p:cNvPicPr>
          <p:nvPr/>
        </p:nvPicPr>
        <p:blipFill rotWithShape="1">
          <a:blip r:embed="rId2"/>
          <a:srcRect r="22897" b="2"/>
          <a:stretch/>
        </p:blipFill>
        <p:spPr>
          <a:xfrm>
            <a:off x="3603387" y="0"/>
            <a:ext cx="8668512" cy="6857990"/>
          </a:xfrm>
          <a:prstGeom prst="rect">
            <a:avLst/>
          </a:prstGeom>
        </p:spPr>
      </p:pic>
      <p:sp>
        <p:nvSpPr>
          <p:cNvPr id="43" name="Rectangle 3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A8EA752-ACE6-40AD-A0C0-28E0FB13C814}"/>
              </a:ext>
            </a:extLst>
          </p:cNvPr>
          <p:cNvSpPr>
            <a:spLocks noGrp="1"/>
          </p:cNvSpPr>
          <p:nvPr>
            <p:ph type="title"/>
          </p:nvPr>
        </p:nvSpPr>
        <p:spPr>
          <a:xfrm>
            <a:off x="244203" y="3578645"/>
            <a:ext cx="5780776" cy="1446469"/>
          </a:xfrm>
        </p:spPr>
        <p:txBody>
          <a:bodyPr vert="horz" lIns="91440" tIns="45720" rIns="91440" bIns="45720" rtlCol="0" anchor="b">
            <a:normAutofit fontScale="90000"/>
          </a:bodyPr>
          <a:lstStyle/>
          <a:p>
            <a:br>
              <a:rPr lang="en-US" sz="4800" b="1" u="sng" dirty="0">
                <a:effectLst/>
              </a:rPr>
            </a:br>
            <a:r>
              <a:rPr lang="en-US" sz="8000" b="0" i="0" dirty="0">
                <a:solidFill>
                  <a:srgbClr val="000000"/>
                </a:solidFill>
                <a:effectLst/>
                <a:latin typeface="Calibri" panose="020F0502020204030204" pitchFamily="34" charset="0"/>
              </a:rPr>
              <a:t>Study Scope</a:t>
            </a:r>
            <a:br>
              <a:rPr lang="en-US" sz="4800" dirty="0">
                <a:effectLst/>
              </a:rPr>
            </a:br>
            <a:endParaRPr lang="en-US" sz="4800" dirty="0"/>
          </a:p>
        </p:txBody>
      </p:sp>
      <p:sp>
        <p:nvSpPr>
          <p:cNvPr id="44"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8949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erbe, extérieur, plante, arbre&#10;&#10;Description générée automatiquement">
            <a:extLst>
              <a:ext uri="{FF2B5EF4-FFF2-40B4-BE49-F238E27FC236}">
                <a16:creationId xmlns:a16="http://schemas.microsoft.com/office/drawing/2014/main" id="{05F06963-4A59-49AC-8E35-D6E74C38C269}"/>
              </a:ext>
            </a:extLst>
          </p:cNvPr>
          <p:cNvPicPr>
            <a:picLocks noChangeAspect="1"/>
          </p:cNvPicPr>
          <p:nvPr/>
        </p:nvPicPr>
        <p:blipFill rotWithShape="1">
          <a:blip r:embed="rId3"/>
          <a:srcRect r="22897" b="2"/>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BA3B5AC-9DA4-4C61-8AD4-A5CDB550BE0F}"/>
              </a:ext>
            </a:extLst>
          </p:cNvPr>
          <p:cNvSpPr>
            <a:spLocks noGrp="1"/>
          </p:cNvSpPr>
          <p:nvPr>
            <p:ph type="title"/>
          </p:nvPr>
        </p:nvSpPr>
        <p:spPr>
          <a:xfrm>
            <a:off x="322209" y="1036001"/>
            <a:ext cx="6291656" cy="1726707"/>
          </a:xfrm>
        </p:spPr>
        <p:txBody>
          <a:bodyPr anchor="b">
            <a:normAutofit/>
          </a:bodyPr>
          <a:lstStyle/>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Objective 1:Harvest Window: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Develop a methodology to define the peak period of trichome ripeness for optimum harvest window for the production of traditional hashish.</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AABAC3DB-6D4F-4664-9087-EB5CAB8ED052}"/>
              </a:ext>
            </a:extLst>
          </p:cNvPr>
          <p:cNvSpPr>
            <a:spLocks noGrp="1"/>
          </p:cNvSpPr>
          <p:nvPr>
            <p:ph idx="1"/>
          </p:nvPr>
        </p:nvSpPr>
        <p:spPr>
          <a:xfrm>
            <a:off x="234245" y="2718054"/>
            <a:ext cx="6681460" cy="3207258"/>
          </a:xfrm>
        </p:spPr>
        <p:txBody>
          <a:bodyPr anchor="t">
            <a:normAutofit fontScale="85000" lnSpcReduction="10000"/>
          </a:bodyPr>
          <a:lstStyle/>
          <a:p>
            <a:pPr algn="just">
              <a:lnSpc>
                <a:spcPct val="150000"/>
              </a:lnSpc>
              <a:spcAft>
                <a:spcPts val="800"/>
              </a:spcAft>
            </a:pPr>
            <a:r>
              <a:rPr lang="en-US" sz="1600" dirty="0">
                <a:latin typeface="Times New Roman" panose="02020603050405020304" pitchFamily="18" charset="0"/>
                <a:cs typeface="Times New Roman" panose="02020603050405020304" pitchFamily="18" charset="0"/>
              </a:rPr>
              <a:t>To define the peak period of trichome ripeness for optimum harvest window for the production of Hashish, we will need to perform cannabinoid and terpene profile analysis on the flowers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following the different harvest dates, then on the unpressed loose trichomes and finally on the pressed hashish stored at 16°C.</a:t>
            </a:r>
          </a:p>
          <a:p>
            <a:pPr algn="just">
              <a:lnSpc>
                <a:spcPct val="150000"/>
              </a:lnSpc>
              <a:spcAft>
                <a:spcPts val="800"/>
              </a:spcAft>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To obtain consistent results, 3 different </a:t>
            </a:r>
            <a:r>
              <a:rPr lang="en-US" sz="1700" dirty="0">
                <a:latin typeface="Times New Roman" panose="02020603050405020304" pitchFamily="18" charset="0"/>
                <a:ea typeface="Calibri" panose="020F0502020204030204" pitchFamily="34" charset="0"/>
                <a:cs typeface="Times New Roman" panose="02020603050405020304" pitchFamily="18" charset="0"/>
              </a:rPr>
              <a:t>Cannabis cultivars will be used for this project.</a:t>
            </a:r>
          </a:p>
          <a:p>
            <a:pPr algn="just">
              <a:lnSpc>
                <a:spcPct val="150000"/>
              </a:lnSpc>
              <a:spcAft>
                <a:spcPts val="80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pic>
        <p:nvPicPr>
          <p:cNvPr id="7" name="Image 6">
            <a:extLst>
              <a:ext uri="{FF2B5EF4-FFF2-40B4-BE49-F238E27FC236}">
                <a16:creationId xmlns:a16="http://schemas.microsoft.com/office/drawing/2014/main" id="{4B29A2BF-E0B3-4299-B0D2-EF4A66925267}"/>
              </a:ext>
            </a:extLst>
          </p:cNvPr>
          <p:cNvPicPr>
            <a:picLocks noChangeAspect="1"/>
          </p:cNvPicPr>
          <p:nvPr/>
        </p:nvPicPr>
        <p:blipFill>
          <a:blip r:embed="rId4"/>
          <a:stretch>
            <a:fillRect/>
          </a:stretch>
        </p:blipFill>
        <p:spPr>
          <a:xfrm>
            <a:off x="6975832" y="916687"/>
            <a:ext cx="4979812" cy="4916202"/>
          </a:xfrm>
          <a:prstGeom prst="rect">
            <a:avLst/>
          </a:prstGeom>
        </p:spPr>
      </p:pic>
    </p:spTree>
    <p:extLst>
      <p:ext uri="{BB962C8B-B14F-4D97-AF65-F5344CB8AC3E}">
        <p14:creationId xmlns:p14="http://schemas.microsoft.com/office/powerpoint/2010/main" val="31165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herbe, extérieur, plante, arbre&#10;&#10;Description générée automatiquement">
            <a:extLst>
              <a:ext uri="{FF2B5EF4-FFF2-40B4-BE49-F238E27FC236}">
                <a16:creationId xmlns:a16="http://schemas.microsoft.com/office/drawing/2014/main" id="{05F06963-4A59-49AC-8E35-D6E74C38C269}"/>
              </a:ext>
            </a:extLst>
          </p:cNvPr>
          <p:cNvPicPr>
            <a:picLocks noChangeAspect="1"/>
          </p:cNvPicPr>
          <p:nvPr/>
        </p:nvPicPr>
        <p:blipFill rotWithShape="1">
          <a:blip r:embed="rId3"/>
          <a:srcRect r="22897" b="2"/>
          <a:stretch/>
        </p:blipFill>
        <p:spPr>
          <a:xfrm>
            <a:off x="3523488" y="10"/>
            <a:ext cx="8668512" cy="6857990"/>
          </a:xfrm>
          <a:prstGeom prst="rect">
            <a:avLst/>
          </a:prstGeom>
          <a:solidFill>
            <a:schemeClr val="bg1"/>
          </a:solidFill>
        </p:spPr>
      </p:pic>
      <p:pic>
        <p:nvPicPr>
          <p:cNvPr id="13" name="Image 12">
            <a:extLst>
              <a:ext uri="{FF2B5EF4-FFF2-40B4-BE49-F238E27FC236}">
                <a16:creationId xmlns:a16="http://schemas.microsoft.com/office/drawing/2014/main" id="{16E82063-6D96-42B4-96C6-C6417F62DF16}"/>
              </a:ext>
            </a:extLst>
          </p:cNvPr>
          <p:cNvPicPr/>
          <p:nvPr/>
        </p:nvPicPr>
        <p:blipFill rotWithShape="1">
          <a:blip r:embed="rId4"/>
          <a:srcRect l="16744" b="10972"/>
          <a:stretch/>
        </p:blipFill>
        <p:spPr>
          <a:xfrm>
            <a:off x="242232" y="654094"/>
            <a:ext cx="8304245" cy="4618331"/>
          </a:xfrm>
          <a:prstGeom prst="rect">
            <a:avLst/>
          </a:prstGeom>
        </p:spPr>
        <p:style>
          <a:lnRef idx="2">
            <a:schemeClr val="accent6"/>
          </a:lnRef>
          <a:fillRef idx="1">
            <a:schemeClr val="lt1"/>
          </a:fillRef>
          <a:effectRef idx="0">
            <a:schemeClr val="accent6"/>
          </a:effectRef>
          <a:fontRef idx="minor">
            <a:schemeClr val="dk1"/>
          </a:fontRef>
        </p:style>
      </p:pic>
      <p:sp>
        <p:nvSpPr>
          <p:cNvPr id="14" name="Rectangle 13">
            <a:extLst>
              <a:ext uri="{FF2B5EF4-FFF2-40B4-BE49-F238E27FC236}">
                <a16:creationId xmlns:a16="http://schemas.microsoft.com/office/drawing/2014/main" id="{731E5959-5CB2-4F27-9335-382BD50A0163}"/>
              </a:ext>
            </a:extLst>
          </p:cNvPr>
          <p:cNvSpPr/>
          <p:nvPr/>
        </p:nvSpPr>
        <p:spPr>
          <a:xfrm>
            <a:off x="612911" y="5741177"/>
            <a:ext cx="6116715" cy="648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chemeClr val="tx1"/>
                </a:solidFill>
              </a:rPr>
              <a:t>1 cultivar, 1 harvest = 100 kg total dry Weight</a:t>
            </a:r>
            <a:endParaRPr lang="en-US" dirty="0">
              <a:solidFill>
                <a:schemeClr val="tx1"/>
              </a:solidFill>
            </a:endParaRPr>
          </a:p>
        </p:txBody>
      </p:sp>
      <p:sp>
        <p:nvSpPr>
          <p:cNvPr id="15" name="Accolade ouvrante 14">
            <a:extLst>
              <a:ext uri="{FF2B5EF4-FFF2-40B4-BE49-F238E27FC236}">
                <a16:creationId xmlns:a16="http://schemas.microsoft.com/office/drawing/2014/main" id="{9D5FB860-1C98-4454-878D-8A0005FFF2C2}"/>
              </a:ext>
            </a:extLst>
          </p:cNvPr>
          <p:cNvSpPr/>
          <p:nvPr/>
        </p:nvSpPr>
        <p:spPr>
          <a:xfrm rot="16200000">
            <a:off x="3971231" y="1617004"/>
            <a:ext cx="331644" cy="7546020"/>
          </a:xfrm>
          <a:prstGeom prst="leftBrace">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2CDC3997-1CCC-42D7-931A-909BC88F2A52}"/>
              </a:ext>
            </a:extLst>
          </p:cNvPr>
          <p:cNvSpPr/>
          <p:nvPr/>
        </p:nvSpPr>
        <p:spPr>
          <a:xfrm>
            <a:off x="506498" y="3181416"/>
            <a:ext cx="1207011" cy="914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15%CBD 10% THC</a:t>
            </a:r>
            <a:endParaRPr lang="en-US" sz="1600" dirty="0">
              <a:solidFill>
                <a:schemeClr val="tx1"/>
              </a:solidFill>
            </a:endParaRPr>
          </a:p>
        </p:txBody>
      </p:sp>
      <p:sp>
        <p:nvSpPr>
          <p:cNvPr id="7" name="Rectangle 6">
            <a:extLst>
              <a:ext uri="{FF2B5EF4-FFF2-40B4-BE49-F238E27FC236}">
                <a16:creationId xmlns:a16="http://schemas.microsoft.com/office/drawing/2014/main" id="{FD601D46-CAD7-459E-9028-5B6A797D0902}"/>
              </a:ext>
            </a:extLst>
          </p:cNvPr>
          <p:cNvSpPr/>
          <p:nvPr/>
        </p:nvSpPr>
        <p:spPr>
          <a:xfrm>
            <a:off x="4152021" y="3181416"/>
            <a:ext cx="1111494" cy="914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20%CBD 0% THC</a:t>
            </a:r>
            <a:endParaRPr lang="en-US" sz="1600" dirty="0">
              <a:solidFill>
                <a:schemeClr val="tx1"/>
              </a:solidFill>
            </a:endParaRPr>
          </a:p>
        </p:txBody>
      </p:sp>
      <p:sp>
        <p:nvSpPr>
          <p:cNvPr id="8" name="Rectangle 7">
            <a:extLst>
              <a:ext uri="{FF2B5EF4-FFF2-40B4-BE49-F238E27FC236}">
                <a16:creationId xmlns:a16="http://schemas.microsoft.com/office/drawing/2014/main" id="{3E6F0FD8-C4E1-4FA9-9D8F-BD9752E0E977}"/>
              </a:ext>
            </a:extLst>
          </p:cNvPr>
          <p:cNvSpPr/>
          <p:nvPr/>
        </p:nvSpPr>
        <p:spPr>
          <a:xfrm>
            <a:off x="2246525" y="3181416"/>
            <a:ext cx="1276963" cy="914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22-25 %THC 0% CBD</a:t>
            </a:r>
            <a:endParaRPr lang="en-US" sz="1600" dirty="0">
              <a:solidFill>
                <a:schemeClr val="tx1"/>
              </a:solidFill>
            </a:endParaRPr>
          </a:p>
        </p:txBody>
      </p:sp>
    </p:spTree>
    <p:extLst>
      <p:ext uri="{BB962C8B-B14F-4D97-AF65-F5344CB8AC3E}">
        <p14:creationId xmlns:p14="http://schemas.microsoft.com/office/powerpoint/2010/main" val="384173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41A64C3-84CE-4D03-B72B-83AD247F9CBA}"/>
              </a:ext>
            </a:extLst>
          </p:cNvPr>
          <p:cNvSpPr>
            <a:spLocks noGrp="1"/>
          </p:cNvSpPr>
          <p:nvPr>
            <p:ph idx="1"/>
          </p:nvPr>
        </p:nvSpPr>
        <p:spPr>
          <a:xfrm>
            <a:off x="749424" y="147743"/>
            <a:ext cx="10515600" cy="6253055"/>
          </a:xfrm>
        </p:spPr>
        <p:txBody>
          <a:bodyPr/>
          <a:lstStyle/>
          <a:p>
            <a:pPr marL="0" indent="0">
              <a:lnSpc>
                <a:spcPct val="107000"/>
              </a:lnSpc>
              <a:spcAft>
                <a:spcPts val="800"/>
              </a:spcAft>
              <a:buNone/>
              <a:tabLst>
                <a:tab pos="1028700" algn="l"/>
              </a:tabLs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Analysis objective 1: Harvest window:</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287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Analysis will be performed at each stage of Hash production, and each month for the stage ‘not pressed, freeze dried trichomes’ and the stage ‘Pressed: Hashish resin’.</a:t>
            </a:r>
          </a:p>
          <a:p>
            <a:pPr>
              <a:lnSpc>
                <a:spcPct val="107000"/>
              </a:lnSpc>
              <a:spcAft>
                <a:spcPts val="800"/>
              </a:spcAft>
              <a:tabLst>
                <a:tab pos="10287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au 3">
            <a:extLst>
              <a:ext uri="{FF2B5EF4-FFF2-40B4-BE49-F238E27FC236}">
                <a16:creationId xmlns:a16="http://schemas.microsoft.com/office/drawing/2014/main" id="{4F2E4287-C9AB-4448-B045-C00AC087DF3E}"/>
              </a:ext>
            </a:extLst>
          </p:cNvPr>
          <p:cNvGraphicFramePr>
            <a:graphicFrameLocks noGrp="1"/>
          </p:cNvGraphicFramePr>
          <p:nvPr>
            <p:extLst>
              <p:ext uri="{D42A27DB-BD31-4B8C-83A1-F6EECF244321}">
                <p14:modId xmlns:p14="http://schemas.microsoft.com/office/powerpoint/2010/main" val="4222734559"/>
              </p:ext>
            </p:extLst>
          </p:nvPr>
        </p:nvGraphicFramePr>
        <p:xfrm>
          <a:off x="1074198" y="1382525"/>
          <a:ext cx="10190828" cy="5442936"/>
        </p:xfrm>
        <a:graphic>
          <a:graphicData uri="http://schemas.openxmlformats.org/drawingml/2006/table">
            <a:tbl>
              <a:tblPr firstRow="1" bandRow="1">
                <a:tableStyleId>{68D230F3-CF80-4859-8CE7-A43EE81993B5}</a:tableStyleId>
              </a:tblPr>
              <a:tblGrid>
                <a:gridCol w="1770261">
                  <a:extLst>
                    <a:ext uri="{9D8B030D-6E8A-4147-A177-3AD203B41FA5}">
                      <a16:colId xmlns:a16="http://schemas.microsoft.com/office/drawing/2014/main" val="169817608"/>
                    </a:ext>
                  </a:extLst>
                </a:gridCol>
                <a:gridCol w="536919">
                  <a:extLst>
                    <a:ext uri="{9D8B030D-6E8A-4147-A177-3AD203B41FA5}">
                      <a16:colId xmlns:a16="http://schemas.microsoft.com/office/drawing/2014/main" val="2993339359"/>
                    </a:ext>
                  </a:extLst>
                </a:gridCol>
                <a:gridCol w="571569">
                  <a:extLst>
                    <a:ext uri="{9D8B030D-6E8A-4147-A177-3AD203B41FA5}">
                      <a16:colId xmlns:a16="http://schemas.microsoft.com/office/drawing/2014/main" val="3414576173"/>
                    </a:ext>
                  </a:extLst>
                </a:gridCol>
                <a:gridCol w="573527">
                  <a:extLst>
                    <a:ext uri="{9D8B030D-6E8A-4147-A177-3AD203B41FA5}">
                      <a16:colId xmlns:a16="http://schemas.microsoft.com/office/drawing/2014/main" val="4236065943"/>
                    </a:ext>
                  </a:extLst>
                </a:gridCol>
                <a:gridCol w="574835">
                  <a:extLst>
                    <a:ext uri="{9D8B030D-6E8A-4147-A177-3AD203B41FA5}">
                      <a16:colId xmlns:a16="http://schemas.microsoft.com/office/drawing/2014/main" val="2759538849"/>
                    </a:ext>
                  </a:extLst>
                </a:gridCol>
                <a:gridCol w="1477044">
                  <a:extLst>
                    <a:ext uri="{9D8B030D-6E8A-4147-A177-3AD203B41FA5}">
                      <a16:colId xmlns:a16="http://schemas.microsoft.com/office/drawing/2014/main" val="3612897137"/>
                    </a:ext>
                  </a:extLst>
                </a:gridCol>
                <a:gridCol w="1171853">
                  <a:extLst>
                    <a:ext uri="{9D8B030D-6E8A-4147-A177-3AD203B41FA5}">
                      <a16:colId xmlns:a16="http://schemas.microsoft.com/office/drawing/2014/main" val="3001096552"/>
                    </a:ext>
                  </a:extLst>
                </a:gridCol>
                <a:gridCol w="1642369">
                  <a:extLst>
                    <a:ext uri="{9D8B030D-6E8A-4147-A177-3AD203B41FA5}">
                      <a16:colId xmlns:a16="http://schemas.microsoft.com/office/drawing/2014/main" val="1126624338"/>
                    </a:ext>
                  </a:extLst>
                </a:gridCol>
                <a:gridCol w="1872451">
                  <a:extLst>
                    <a:ext uri="{9D8B030D-6E8A-4147-A177-3AD203B41FA5}">
                      <a16:colId xmlns:a16="http://schemas.microsoft.com/office/drawing/2014/main" val="4230431854"/>
                    </a:ext>
                  </a:extLst>
                </a:gridCol>
              </a:tblGrid>
              <a:tr h="263986">
                <a:tc>
                  <a:txBody>
                    <a:bodyPr/>
                    <a:lstStyle/>
                    <a:p>
                      <a:pPr algn="ctr">
                        <a:lnSpc>
                          <a:spcPct val="107000"/>
                        </a:lnSpc>
                        <a:spcAft>
                          <a:spcPts val="800"/>
                        </a:spcAft>
                        <a:tabLst>
                          <a:tab pos="1028700" algn="l"/>
                        </a:tabLst>
                      </a:pPr>
                      <a:r>
                        <a:rPr lang="fr-CA" sz="1200" b="1" dirty="0" err="1">
                          <a:effectLst/>
                          <a:latin typeface="Times New Roman" panose="02020603050405020304" pitchFamily="18" charset="0"/>
                          <a:cs typeface="Times New Roman" panose="02020603050405020304" pitchFamily="18" charset="0"/>
                        </a:rPr>
                        <a:t>Testing</a:t>
                      </a:r>
                      <a:r>
                        <a:rPr lang="fr-CA" sz="1200" b="1" dirty="0">
                          <a:effectLst/>
                          <a:latin typeface="Times New Roman" panose="02020603050405020304" pitchFamily="18" charset="0"/>
                          <a:cs typeface="Times New Roman" panose="02020603050405020304" pitchFamily="18" charset="0"/>
                        </a:rPr>
                        <a:t> timeline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Day 1</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Day 30</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Day 60</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Day 90</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lang="fr-CA" sz="1200" b="1" dirty="0">
                          <a:effectLst/>
                          <a:latin typeface="Times New Roman" panose="02020603050405020304" pitchFamily="18" charset="0"/>
                          <a:cs typeface="Times New Roman" panose="02020603050405020304" pitchFamily="18" charset="0"/>
                        </a:rPr>
                        <a:t>Total </a:t>
                      </a:r>
                      <a:r>
                        <a:rPr lang="fr-CA" sz="1200" b="1" dirty="0" err="1">
                          <a:effectLst/>
                          <a:latin typeface="Times New Roman" panose="02020603050405020304" pitchFamily="18" charset="0"/>
                          <a:cs typeface="Times New Roman" panose="02020603050405020304" pitchFamily="18" charset="0"/>
                        </a:rPr>
                        <a:t>Qty</a:t>
                      </a:r>
                      <a:r>
                        <a:rPr lang="fr-CA" sz="1200" b="1" dirty="0">
                          <a:effectLst/>
                          <a:latin typeface="Times New Roman" panose="02020603050405020304" pitchFamily="18" charset="0"/>
                          <a:cs typeface="Times New Roman" panose="02020603050405020304" pitchFamily="18" charset="0"/>
                        </a:rPr>
                        <a:t> Trichomes</a:t>
                      </a:r>
                      <a:r>
                        <a:rPr lang="en-US" sz="1200" b="1" dirty="0">
                          <a:effectLst/>
                          <a:latin typeface="Times New Roman" panose="02020603050405020304" pitchFamily="18" charset="0"/>
                          <a:cs typeface="Times New Roman" panose="02020603050405020304" pitchFamily="18" charset="0"/>
                        </a:rPr>
                        <a:t>/</a:t>
                      </a:r>
                      <a:r>
                        <a:rPr lang="en-US" sz="1200" b="1" dirty="0" err="1">
                          <a:effectLst/>
                          <a:latin typeface="Times New Roman" panose="02020603050405020304" pitchFamily="18" charset="0"/>
                          <a:cs typeface="Times New Roman" panose="02020603050405020304" pitchFamily="18" charset="0"/>
                        </a:rPr>
                        <a:t>Cutlivar</a:t>
                      </a:r>
                      <a:r>
                        <a:rPr lang="en-US" sz="1200" b="1" dirty="0">
                          <a:effectLst/>
                          <a:latin typeface="Times New Roman" panose="02020603050405020304" pitchFamily="18" charset="0"/>
                          <a:cs typeface="Times New Roman" panose="02020603050405020304" pitchFamily="18" charset="0"/>
                        </a:rPr>
                        <a:t> (gram)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Total </a:t>
                      </a:r>
                      <a:r>
                        <a:rPr lang="fr-CA" sz="1200" b="1" dirty="0" err="1">
                          <a:effectLst/>
                          <a:latin typeface="Times New Roman" panose="02020603050405020304" pitchFamily="18" charset="0"/>
                          <a:cs typeface="Times New Roman" panose="02020603050405020304" pitchFamily="18" charset="0"/>
                        </a:rPr>
                        <a:t>Qty</a:t>
                      </a:r>
                      <a:r>
                        <a:rPr lang="fr-CA" sz="1200" b="1" dirty="0">
                          <a:effectLst/>
                          <a:latin typeface="Times New Roman" panose="02020603050405020304" pitchFamily="18" charset="0"/>
                          <a:cs typeface="Times New Roman" panose="02020603050405020304" pitchFamily="18" charset="0"/>
                        </a:rPr>
                        <a:t> Hash</a:t>
                      </a:r>
                      <a:r>
                        <a:rPr lang="en-US" sz="1200" b="1" dirty="0">
                          <a:effectLst/>
                          <a:latin typeface="Times New Roman" panose="02020603050405020304" pitchFamily="18" charset="0"/>
                          <a:cs typeface="Times New Roman" panose="02020603050405020304" pitchFamily="18" charset="0"/>
                        </a:rPr>
                        <a:t>/</a:t>
                      </a:r>
                      <a:r>
                        <a:rPr lang="en-US" sz="1200" b="1" dirty="0" err="1">
                          <a:effectLst/>
                          <a:latin typeface="Times New Roman" panose="02020603050405020304" pitchFamily="18" charset="0"/>
                          <a:cs typeface="Times New Roman" panose="02020603050405020304" pitchFamily="18" charset="0"/>
                        </a:rPr>
                        <a:t>Cutlivar</a:t>
                      </a:r>
                      <a:r>
                        <a:rPr lang="en-US" sz="1200" b="1" dirty="0">
                          <a:effectLst/>
                          <a:latin typeface="Times New Roman" panose="02020603050405020304" pitchFamily="18" charset="0"/>
                          <a:cs typeface="Times New Roman" panose="02020603050405020304" pitchFamily="18" charset="0"/>
                        </a:rPr>
                        <a:t> (gram)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tabLst>
                          <a:tab pos="1028700" algn="l"/>
                        </a:tabLst>
                      </a:pPr>
                      <a:r>
                        <a:rPr lang="en-US" sz="1200" b="1" dirty="0">
                          <a:effectLst/>
                          <a:latin typeface="Times New Roman" panose="02020603050405020304" pitchFamily="18" charset="0"/>
                          <a:cs typeface="Times New Roman" panose="02020603050405020304" pitchFamily="18" charset="0"/>
                        </a:rPr>
                        <a:t> Total Qty fresh flowers/</a:t>
                      </a:r>
                      <a:r>
                        <a:rPr lang="en-US" sz="1200" b="1" dirty="0" err="1">
                          <a:effectLst/>
                          <a:latin typeface="Times New Roman" panose="02020603050405020304" pitchFamily="18" charset="0"/>
                          <a:cs typeface="Times New Roman" panose="02020603050405020304" pitchFamily="18" charset="0"/>
                        </a:rPr>
                        <a:t>Cutlivar</a:t>
                      </a:r>
                      <a:r>
                        <a:rPr lang="en-US" sz="1200" b="1" dirty="0">
                          <a:effectLst/>
                          <a:latin typeface="Times New Roman" panose="02020603050405020304" pitchFamily="18" charset="0"/>
                          <a:cs typeface="Times New Roman" panose="02020603050405020304" pitchFamily="18" charset="0"/>
                        </a:rPr>
                        <a:t> (gram)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lnSpc>
                          <a:spcPct val="107000"/>
                        </a:lnSpc>
                        <a:spcAft>
                          <a:spcPts val="800"/>
                        </a:spcAft>
                        <a:tabLst>
                          <a:tab pos="1028700" algn="l"/>
                        </a:tabLst>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Total Qty Dry flowers/</a:t>
                      </a:r>
                      <a:r>
                        <a:rPr lang="en-US" sz="1200" b="1" kern="1200" dirty="0" err="1">
                          <a:solidFill>
                            <a:schemeClr val="tx1"/>
                          </a:solidFill>
                          <a:effectLst/>
                          <a:latin typeface="Times New Roman" panose="02020603050405020304" pitchFamily="18" charset="0"/>
                          <a:ea typeface="+mn-ea"/>
                          <a:cs typeface="Times New Roman" panose="02020603050405020304" pitchFamily="18" charset="0"/>
                        </a:rPr>
                        <a:t>Cutlivar</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pPr marL="0" algn="ctr" defTabSz="914400" rtl="0" eaLnBrk="1" latinLnBrk="0" hangingPunct="1">
                        <a:lnSpc>
                          <a:spcPct val="107000"/>
                        </a:lnSpc>
                        <a:spcAft>
                          <a:spcPts val="800"/>
                        </a:spcAft>
                        <a:tabLst>
                          <a:tab pos="1028700" algn="l"/>
                        </a:tabLst>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(gram)</a:t>
                      </a: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06709"/>
                  </a:ext>
                </a:extLst>
              </a:tr>
              <a:tr h="0">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lang="fr-CA" sz="1100" b="1" kern="1200" dirty="0">
                          <a:solidFill>
                            <a:schemeClr val="tx1"/>
                          </a:solidFill>
                          <a:effectLst/>
                          <a:latin typeface="Times New Roman" panose="02020603050405020304" pitchFamily="18" charset="0"/>
                          <a:ea typeface="+mn-ea"/>
                          <a:cs typeface="Times New Roman" panose="02020603050405020304" pitchFamily="18" charset="0"/>
                        </a:rPr>
                        <a:t>grams</a:t>
                      </a:r>
                      <a:endParaRPr lang="en-US" sz="1100" b="1" kern="1200" dirty="0">
                        <a:solidFill>
                          <a:schemeClr val="tx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lnSpc>
                          <a:spcPct val="107000"/>
                        </a:lnSpc>
                        <a:spcAft>
                          <a:spcPts val="800"/>
                        </a:spcAft>
                        <a:tabLst>
                          <a:tab pos="1028700" algn="l"/>
                        </a:tabLst>
                      </a:pPr>
                      <a:endParaRPr lang="en-US"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73025" marR="73025" marT="36513" marB="365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tabLst>
                          <a:tab pos="1028700" algn="l"/>
                        </a:tabLst>
                      </a:pPr>
                      <a:r>
                        <a:rPr lang="fr-CA" sz="1100" b="1" kern="1200" dirty="0">
                          <a:solidFill>
                            <a:schemeClr val="tx1"/>
                          </a:solidFill>
                          <a:effectLst/>
                          <a:latin typeface="Times New Roman" panose="02020603050405020304" pitchFamily="18" charset="0"/>
                          <a:ea typeface="+mn-ea"/>
                          <a:cs typeface="Times New Roman" panose="02020603050405020304" pitchFamily="18" charset="0"/>
                        </a:rPr>
                        <a:t>grams</a:t>
                      </a:r>
                      <a:endParaRPr lang="en-US"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73025" marR="73025" marT="36513" marB="365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100" b="1" dirty="0">
                          <a:effectLst/>
                          <a:latin typeface="Times New Roman" panose="02020603050405020304" pitchFamily="18" charset="0"/>
                          <a:cs typeface="Times New Roman" panose="02020603050405020304" pitchFamily="18" charset="0"/>
                        </a:rPr>
                        <a:t>grams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100" b="1" dirty="0">
                          <a:effectLst/>
                          <a:latin typeface="Times New Roman" panose="02020603050405020304" pitchFamily="18" charset="0"/>
                          <a:cs typeface="Times New Roman" panose="02020603050405020304" pitchFamily="18" charset="0"/>
                        </a:rPr>
                        <a:t>grams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6554677"/>
                  </a:ext>
                </a:extLst>
              </a:tr>
              <a:tr h="263740">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1. Flower </a:t>
                      </a:r>
                      <a:r>
                        <a:rPr lang="fr-CA" sz="1200" b="1" dirty="0" err="1">
                          <a:effectLst/>
                          <a:latin typeface="Times New Roman" panose="02020603050405020304" pitchFamily="18" charset="0"/>
                          <a:cs typeface="Times New Roman" panose="02020603050405020304" pitchFamily="18" charset="0"/>
                        </a:rPr>
                        <a:t>Fresh</a:t>
                      </a:r>
                      <a:r>
                        <a:rPr lang="fr-CA" sz="1200" b="1" dirty="0">
                          <a:effectLst/>
                          <a:latin typeface="Times New Roman" panose="02020603050405020304" pitchFamily="18" charset="0"/>
                          <a:cs typeface="Times New Roman" panose="02020603050405020304" pitchFamily="18" charset="0"/>
                        </a:rPr>
                        <a:t>/</a:t>
                      </a:r>
                      <a:r>
                        <a:rPr lang="fr-CA" sz="1200" b="1" dirty="0" err="1">
                          <a:effectLst/>
                          <a:latin typeface="Times New Roman" panose="02020603050405020304" pitchFamily="18" charset="0"/>
                          <a:cs typeface="Times New Roman" panose="02020603050405020304" pitchFamily="18" charset="0"/>
                        </a:rPr>
                        <a:t>harvest</a:t>
                      </a:r>
                      <a:r>
                        <a:rPr lang="fr-CA" sz="1200" b="1" dirty="0">
                          <a:effectLst/>
                          <a:latin typeface="Times New Roman" panose="02020603050405020304" pitchFamily="18" charset="0"/>
                          <a:cs typeface="Times New Roman" panose="02020603050405020304" pitchFamily="18" charset="0"/>
                        </a:rPr>
                        <a:t> </a:t>
                      </a:r>
                      <a:r>
                        <a:rPr lang="fr-CA" sz="1200" b="1" dirty="0" err="1">
                          <a:effectLst/>
                          <a:latin typeface="Times New Roman" panose="02020603050405020304" pitchFamily="18" charset="0"/>
                          <a:cs typeface="Times New Roman" panose="02020603050405020304" pitchFamily="18" charset="0"/>
                        </a:rPr>
                        <a:t>window</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30</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fr-CA" sz="1200" b="1" dirty="0">
                          <a:effectLst/>
                          <a:highlight>
                            <a:srgbClr val="FFFF00"/>
                          </a:highlight>
                          <a:latin typeface="Times New Roman" panose="02020603050405020304" pitchFamily="18" charset="0"/>
                          <a:cs typeface="Times New Roman" panose="02020603050405020304" pitchFamily="18" charset="0"/>
                        </a:rPr>
                        <a:t>120</a:t>
                      </a:r>
                      <a:endParaRPr lang="en-US" sz="1200" b="1" dirty="0">
                        <a:effectLst/>
                        <a:highlight>
                          <a:srgbClr val="FFFF00"/>
                        </a:highligh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308371"/>
                  </a:ext>
                </a:extLst>
              </a:tr>
              <a:tr h="465738">
                <a:tc>
                  <a:txBody>
                    <a:bodyPr/>
                    <a:lstStyle/>
                    <a:p>
                      <a:pPr algn="ctr">
                        <a:lnSpc>
                          <a:spcPct val="107000"/>
                        </a:lnSpc>
                        <a:spcAft>
                          <a:spcPts val="800"/>
                        </a:spcAft>
                        <a:tabLst>
                          <a:tab pos="1028700" algn="l"/>
                        </a:tabLst>
                      </a:pPr>
                      <a:r>
                        <a:rPr lang="en-US" sz="1200" b="1" dirty="0">
                          <a:effectLst/>
                          <a:latin typeface="Times New Roman" panose="02020603050405020304" pitchFamily="18" charset="0"/>
                          <a:cs typeface="Times New Roman" panose="02020603050405020304" pitchFamily="18" charset="0"/>
                        </a:rPr>
                        <a:t>2. Flower dried and cured: unprocessed</a:t>
                      </a:r>
                      <a:r>
                        <a:rPr lang="fr-CA" sz="1200" b="1" dirty="0">
                          <a:effectLst/>
                          <a:latin typeface="Times New Roman" panose="02020603050405020304" pitchFamily="18" charset="0"/>
                          <a:cs typeface="Times New Roman" panose="02020603050405020304" pitchFamily="18" charset="0"/>
                        </a:rPr>
                        <a:t>/</a:t>
                      </a:r>
                      <a:r>
                        <a:rPr lang="fr-CA" sz="1200" b="1" dirty="0" err="1">
                          <a:effectLst/>
                          <a:latin typeface="Times New Roman" panose="02020603050405020304" pitchFamily="18" charset="0"/>
                          <a:cs typeface="Times New Roman" panose="02020603050405020304" pitchFamily="18" charset="0"/>
                        </a:rPr>
                        <a:t>harvest</a:t>
                      </a:r>
                      <a:r>
                        <a:rPr lang="fr-CA" sz="1200" b="1" dirty="0">
                          <a:effectLst/>
                          <a:latin typeface="Times New Roman" panose="02020603050405020304" pitchFamily="18" charset="0"/>
                          <a:cs typeface="Times New Roman" panose="02020603050405020304" pitchFamily="18" charset="0"/>
                        </a:rPr>
                        <a:t> </a:t>
                      </a:r>
                      <a:r>
                        <a:rPr lang="fr-CA" sz="1200" b="1" dirty="0" err="1">
                          <a:effectLst/>
                          <a:latin typeface="Times New Roman" panose="02020603050405020304" pitchFamily="18" charset="0"/>
                          <a:cs typeface="Times New Roman" panose="02020603050405020304" pitchFamily="18" charset="0"/>
                        </a:rPr>
                        <a:t>window</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30</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fr-CA" sz="1200" b="1" dirty="0">
                          <a:effectLst/>
                          <a:highlight>
                            <a:srgbClr val="FFFF00"/>
                          </a:highlight>
                          <a:latin typeface="Times New Roman" panose="02020603050405020304" pitchFamily="18" charset="0"/>
                          <a:cs typeface="Times New Roman" panose="02020603050405020304" pitchFamily="18" charset="0"/>
                        </a:rPr>
                        <a:t>120</a:t>
                      </a:r>
                      <a:endParaRPr lang="en-US" sz="1200" b="1" dirty="0">
                        <a:effectLst/>
                        <a:highlight>
                          <a:srgbClr val="FFFF00"/>
                        </a:highligh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12026"/>
                  </a:ext>
                </a:extLst>
              </a:tr>
              <a:tr h="573001">
                <a:tc>
                  <a:txBody>
                    <a:bodyPr/>
                    <a:lstStyle/>
                    <a:p>
                      <a:pPr algn="ctr">
                        <a:lnSpc>
                          <a:spcPct val="107000"/>
                        </a:lnSpc>
                        <a:spcAft>
                          <a:spcPts val="800"/>
                        </a:spcAft>
                        <a:tabLst>
                          <a:tab pos="1028700" algn="l"/>
                        </a:tabLst>
                      </a:pPr>
                      <a:r>
                        <a:rPr lang="en-US" sz="1200" b="1" dirty="0">
                          <a:effectLst/>
                          <a:latin typeface="Times New Roman" panose="02020603050405020304" pitchFamily="18" charset="0"/>
                          <a:cs typeface="Times New Roman" panose="02020603050405020304" pitchFamily="18" charset="0"/>
                        </a:rPr>
                        <a:t>3. Unpressed: washed, sieved, not pressed, freeze dried trichomes</a:t>
                      </a:r>
                      <a:r>
                        <a:rPr lang="fr-CA" sz="1200" b="1" dirty="0">
                          <a:effectLst/>
                          <a:latin typeface="Times New Roman" panose="02020603050405020304" pitchFamily="18" charset="0"/>
                          <a:cs typeface="Times New Roman" panose="02020603050405020304" pitchFamily="18" charset="0"/>
                        </a:rPr>
                        <a:t>/</a:t>
                      </a:r>
                      <a:r>
                        <a:rPr lang="fr-CA" sz="1200" b="1" dirty="0" err="1">
                          <a:effectLst/>
                          <a:latin typeface="Times New Roman" panose="02020603050405020304" pitchFamily="18" charset="0"/>
                          <a:cs typeface="Times New Roman" panose="02020603050405020304" pitchFamily="18" charset="0"/>
                        </a:rPr>
                        <a:t>harvest</a:t>
                      </a:r>
                      <a:r>
                        <a:rPr lang="fr-CA" sz="1200" b="1" dirty="0">
                          <a:effectLst/>
                          <a:latin typeface="Times New Roman" panose="02020603050405020304" pitchFamily="18" charset="0"/>
                          <a:cs typeface="Times New Roman" panose="02020603050405020304" pitchFamily="18" charset="0"/>
                        </a:rPr>
                        <a:t> </a:t>
                      </a:r>
                      <a:r>
                        <a:rPr lang="fr-CA" sz="1200" b="1" dirty="0" err="1">
                          <a:effectLst/>
                          <a:latin typeface="Times New Roman" panose="02020603050405020304" pitchFamily="18" charset="0"/>
                          <a:cs typeface="Times New Roman" panose="02020603050405020304" pitchFamily="18" charset="0"/>
                        </a:rPr>
                        <a:t>window</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12</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fr-CA" sz="1200" b="1" dirty="0">
                          <a:effectLst/>
                          <a:highlight>
                            <a:srgbClr val="FFFF00"/>
                          </a:highlight>
                          <a:latin typeface="Times New Roman" panose="02020603050405020304" pitchFamily="18" charset="0"/>
                          <a:cs typeface="Times New Roman" panose="02020603050405020304" pitchFamily="18" charset="0"/>
                        </a:rPr>
                        <a:t>192</a:t>
                      </a:r>
                      <a:endParaRPr lang="en-US" sz="1200" b="1" dirty="0">
                        <a:effectLst/>
                        <a:highlight>
                          <a:srgbClr val="FFFF00"/>
                        </a:highligh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093197"/>
                  </a:ext>
                </a:extLst>
              </a:tr>
              <a:tr h="465738">
                <a:tc>
                  <a:txBody>
                    <a:bodyPr/>
                    <a:lstStyle/>
                    <a:p>
                      <a:pPr algn="ctr">
                        <a:lnSpc>
                          <a:spcPct val="107000"/>
                        </a:lnSpc>
                        <a:spcAft>
                          <a:spcPts val="800"/>
                        </a:spcAft>
                        <a:tabLst>
                          <a:tab pos="1028700" algn="l"/>
                        </a:tabLst>
                      </a:pPr>
                      <a:r>
                        <a:rPr lang="en-US" sz="1200" b="1" dirty="0">
                          <a:effectLst/>
                          <a:latin typeface="Times New Roman" panose="02020603050405020304" pitchFamily="18" charset="0"/>
                          <a:cs typeface="Times New Roman" panose="02020603050405020304" pitchFamily="18" charset="0"/>
                        </a:rPr>
                        <a:t>4. Pressed: Hashish resin stored at 16°C</a:t>
                      </a:r>
                      <a:r>
                        <a:rPr lang="fr-CA" sz="1200" b="1" dirty="0">
                          <a:effectLst/>
                          <a:latin typeface="Times New Roman" panose="02020603050405020304" pitchFamily="18" charset="0"/>
                          <a:cs typeface="Times New Roman" panose="02020603050405020304" pitchFamily="18" charset="0"/>
                        </a:rPr>
                        <a:t>/</a:t>
                      </a:r>
                      <a:r>
                        <a:rPr lang="fr-CA" sz="1200" b="1" dirty="0" err="1">
                          <a:effectLst/>
                          <a:latin typeface="Times New Roman" panose="02020603050405020304" pitchFamily="18" charset="0"/>
                          <a:cs typeface="Times New Roman" panose="02020603050405020304" pitchFamily="18" charset="0"/>
                        </a:rPr>
                        <a:t>harvest</a:t>
                      </a:r>
                      <a:r>
                        <a:rPr lang="fr-CA" sz="1200" b="1" dirty="0">
                          <a:effectLst/>
                          <a:latin typeface="Times New Roman" panose="02020603050405020304" pitchFamily="18" charset="0"/>
                          <a:cs typeface="Times New Roman" panose="02020603050405020304" pitchFamily="18" charset="0"/>
                        </a:rPr>
                        <a:t> </a:t>
                      </a:r>
                      <a:r>
                        <a:rPr lang="fr-CA" sz="1200" b="1" dirty="0" err="1">
                          <a:effectLst/>
                          <a:latin typeface="Times New Roman" panose="02020603050405020304" pitchFamily="18" charset="0"/>
                          <a:cs typeface="Times New Roman" panose="02020603050405020304" pitchFamily="18" charset="0"/>
                        </a:rPr>
                        <a:t>window</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1028700" algn="l"/>
                        </a:tabLst>
                      </a:pPr>
                      <a:r>
                        <a:rPr lang="fr-CA" sz="1200" b="1" dirty="0">
                          <a:effectLst/>
                          <a:latin typeface="Times New Roman" panose="02020603050405020304" pitchFamily="18" charset="0"/>
                          <a:cs typeface="Times New Roman" panose="02020603050405020304" pitchFamily="18" charset="0"/>
                        </a:rPr>
                        <a:t>12</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028700" algn="l"/>
                        </a:tabLst>
                        <a:defRPr/>
                      </a:pPr>
                      <a:r>
                        <a:rPr kumimoji="0" lang="fr-CA"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fr-CA" sz="1200" b="1" dirty="0">
                          <a:effectLst/>
                          <a:highlight>
                            <a:srgbClr val="FFFF00"/>
                          </a:highlight>
                          <a:latin typeface="Times New Roman" panose="02020603050405020304" pitchFamily="18" charset="0"/>
                          <a:cs typeface="Times New Roman" panose="02020603050405020304" pitchFamily="18" charset="0"/>
                        </a:rPr>
                        <a:t>192</a:t>
                      </a:r>
                      <a:endParaRPr lang="en-US" sz="1200" b="1" dirty="0">
                        <a:effectLst/>
                        <a:highlight>
                          <a:srgbClr val="FFFF00"/>
                        </a:highligh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endParaRPr lang="en-US" sz="1200" b="1" dirty="0">
                        <a:effectLst/>
                        <a:latin typeface="Times New Roman" panose="02020603050405020304" pitchFamily="18"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304352"/>
                  </a:ext>
                </a:extLst>
              </a:tr>
              <a:tr h="1491198">
                <a:tc gridSpan="9">
                  <a:txBody>
                    <a:bodyPr/>
                    <a:lstStyle/>
                    <a:p>
                      <a:pPr marL="342900" lvl="0" indent="-342900" algn="l">
                        <a:lnSpc>
                          <a:spcPct val="107000"/>
                        </a:lnSpc>
                        <a:spcAft>
                          <a:spcPts val="800"/>
                        </a:spcAft>
                        <a:buFont typeface="Arial" panose="020B0604020202020204" pitchFamily="34" charset="0"/>
                        <a:buChar char="•"/>
                        <a:tabLst>
                          <a:tab pos="457200" algn="l"/>
                          <a:tab pos="1028700" algn="l"/>
                        </a:tabLst>
                      </a:pPr>
                      <a:r>
                        <a:rPr lang="en-US" sz="1200" b="1" dirty="0">
                          <a:effectLst/>
                          <a:latin typeface="Times New Roman" panose="02020603050405020304" pitchFamily="18" charset="0"/>
                          <a:cs typeface="Times New Roman" panose="02020603050405020304" pitchFamily="18" charset="0"/>
                        </a:rPr>
                        <a:t>30 grams flower samples to test cannabinoids and terpenes (3 replicates).</a:t>
                      </a:r>
                    </a:p>
                    <a:p>
                      <a:pPr marL="342900" lvl="0" indent="-342900" algn="l">
                        <a:lnSpc>
                          <a:spcPct val="107000"/>
                        </a:lnSpc>
                        <a:spcAft>
                          <a:spcPts val="800"/>
                        </a:spcAft>
                        <a:buFont typeface="Arial" panose="020B0604020202020204" pitchFamily="34" charset="0"/>
                        <a:buChar char="•"/>
                        <a:tabLst>
                          <a:tab pos="457200" algn="l"/>
                          <a:tab pos="1028700" algn="l"/>
                        </a:tabLst>
                      </a:pPr>
                      <a:r>
                        <a:rPr lang="en-US" sz="1200" b="1" dirty="0">
                          <a:effectLst/>
                          <a:latin typeface="Times New Roman" panose="02020603050405020304" pitchFamily="18" charset="0"/>
                          <a:cs typeface="Times New Roman" panose="02020603050405020304" pitchFamily="18" charset="0"/>
                        </a:rPr>
                        <a:t>12 grams hash samples to test cannabinoids and terpenes (3 replicates).</a:t>
                      </a:r>
                    </a:p>
                    <a:p>
                      <a:pPr marL="342900" lvl="0" indent="-342900" algn="l">
                        <a:lnSpc>
                          <a:spcPct val="107000"/>
                        </a:lnSpc>
                        <a:spcAft>
                          <a:spcPts val="800"/>
                        </a:spcAft>
                        <a:buFont typeface="Arial" panose="020B0604020202020204" pitchFamily="34" charset="0"/>
                        <a:buChar char="•"/>
                        <a:tabLst>
                          <a:tab pos="457200" algn="l"/>
                          <a:tab pos="1028700" algn="l"/>
                        </a:tabLst>
                      </a:pPr>
                      <a:r>
                        <a:rPr lang="en-US" sz="1200" b="1" dirty="0">
                          <a:effectLst/>
                          <a:latin typeface="Times New Roman" panose="02020603050405020304" pitchFamily="18" charset="0"/>
                          <a:cs typeface="Times New Roman" panose="02020603050405020304" pitchFamily="18" charset="0"/>
                        </a:rPr>
                        <a:t>Hash weight = 10% of dry flowers weight for THC dominant cultivars and 5% for CBD dominant cultivars</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36513" marB="36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6198053"/>
                  </a:ext>
                </a:extLst>
              </a:tr>
            </a:tbl>
          </a:graphicData>
        </a:graphic>
      </p:graphicFrame>
    </p:spTree>
    <p:extLst>
      <p:ext uri="{BB962C8B-B14F-4D97-AF65-F5344CB8AC3E}">
        <p14:creationId xmlns:p14="http://schemas.microsoft.com/office/powerpoint/2010/main" val="51490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492EC3B-329F-4AA5-A3CE-5FCF641F011A}"/>
              </a:ext>
            </a:extLst>
          </p:cNvPr>
          <p:cNvSpPr>
            <a:spLocks noGrp="1"/>
          </p:cNvSpPr>
          <p:nvPr>
            <p:ph idx="1"/>
          </p:nvPr>
        </p:nvSpPr>
        <p:spPr>
          <a:xfrm>
            <a:off x="643467" y="1782981"/>
            <a:ext cx="6891187" cy="4393982"/>
          </a:xfrm>
        </p:spPr>
        <p:txBody>
          <a:bodyPr>
            <a:normAutofit/>
          </a:bodyPr>
          <a:lstStyle/>
          <a:p>
            <a:pPr>
              <a:spcAft>
                <a:spcPts val="800"/>
              </a:spcAft>
              <a:tabLst>
                <a:tab pos="1028700" algn="l"/>
              </a:tabLs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For part one of this Project the analysis that will be performed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tabLst>
                <a:tab pos="1028700" algn="l"/>
              </a:tabLst>
            </a:pP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360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Cannabinoid</a:t>
            </a: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 profile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analysis</a:t>
            </a:r>
            <a:r>
              <a:rPr lang="fr-CA" sz="20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tabLst>
                <a:tab pos="1028700" algn="l"/>
              </a:tabLst>
            </a:pP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360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Terpene</a:t>
            </a:r>
            <a:r>
              <a:rPr lang="fr-CA" sz="2000" dirty="0">
                <a:effectLst/>
                <a:latin typeface="Times New Roman" panose="02020603050405020304" pitchFamily="18" charset="0"/>
                <a:ea typeface="Calibri" panose="020F0502020204030204" pitchFamily="34" charset="0"/>
                <a:cs typeface="Times New Roman" panose="02020603050405020304" pitchFamily="18" charset="0"/>
              </a:rPr>
              <a:t> profile </a:t>
            </a:r>
            <a:r>
              <a:rPr lang="fr-CA" sz="2000" dirty="0" err="1">
                <a:effectLst/>
                <a:latin typeface="Times New Roman" panose="02020603050405020304" pitchFamily="18" charset="0"/>
                <a:ea typeface="Calibri" panose="020F0502020204030204" pitchFamily="34" charset="0"/>
                <a:cs typeface="Times New Roman" panose="02020603050405020304" pitchFamily="18" charset="0"/>
              </a:rPr>
              <a:t>analysis</a:t>
            </a:r>
            <a:endParaRPr lang="en-US" sz="2000" dirty="0"/>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erbe, extérieur, plante, arbre&#10;&#10;Description générée automatiquement">
            <a:extLst>
              <a:ext uri="{FF2B5EF4-FFF2-40B4-BE49-F238E27FC236}">
                <a16:creationId xmlns:a16="http://schemas.microsoft.com/office/drawing/2014/main" id="{791581E7-F037-4984-8685-262578985378}"/>
              </a:ext>
            </a:extLst>
          </p:cNvPr>
          <p:cNvPicPr>
            <a:picLocks noChangeAspect="1"/>
          </p:cNvPicPr>
          <p:nvPr/>
        </p:nvPicPr>
        <p:blipFill rotWithShape="1">
          <a:blip r:embed="rId2"/>
          <a:srcRect l="37551" r="26318" b="2"/>
          <a:stretch/>
        </p:blipFill>
        <p:spPr>
          <a:xfrm>
            <a:off x="8129873" y="10"/>
            <a:ext cx="4062128" cy="6857990"/>
          </a:xfrm>
          <a:prstGeom prst="rect">
            <a:avLst/>
          </a:prstGeom>
          <a:solidFill>
            <a:schemeClr val="bg1"/>
          </a:solidFill>
        </p:spPr>
      </p:pic>
      <p:grpSp>
        <p:nvGrpSpPr>
          <p:cNvPr id="39" name="Group 38">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40" name="Rectangle 3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51325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C801DF650256469B6E5CB921B252E9" ma:contentTypeVersion="13" ma:contentTypeDescription="Create a new document." ma:contentTypeScope="" ma:versionID="8af214868794ae65483e82b7231b9047">
  <xsd:schema xmlns:xsd="http://www.w3.org/2001/XMLSchema" xmlns:xs="http://www.w3.org/2001/XMLSchema" xmlns:p="http://schemas.microsoft.com/office/2006/metadata/properties" xmlns:ns2="8ae1d8ef-1369-4029-a473-e5bda9502134" xmlns:ns3="fa13d3c4-f44c-4eeb-96a7-491e1cb302d4" targetNamespace="http://schemas.microsoft.com/office/2006/metadata/properties" ma:root="true" ma:fieldsID="76af398658e9843eb58edf2535500db8" ns2:_="" ns3:_="">
    <xsd:import namespace="8ae1d8ef-1369-4029-a473-e5bda9502134"/>
    <xsd:import namespace="fa13d3c4-f44c-4eeb-96a7-491e1cb302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1d8ef-1369-4029-a473-e5bda9502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13d3c4-f44c-4eeb-96a7-491e1cb302d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a13d3c4-f44c-4eeb-96a7-491e1cb302d4">
      <UserInfo>
        <DisplayName>Issam Ben Moussa</DisplayName>
        <AccountId>718</AccountId>
        <AccountType/>
      </UserInfo>
    </SharedWithUsers>
  </documentManagement>
</p:properties>
</file>

<file path=customXml/itemProps1.xml><?xml version="1.0" encoding="utf-8"?>
<ds:datastoreItem xmlns:ds="http://schemas.openxmlformats.org/officeDocument/2006/customXml" ds:itemID="{B68A2873-9A1B-4631-A87D-DA615F05FD14}"/>
</file>

<file path=customXml/itemProps2.xml><?xml version="1.0" encoding="utf-8"?>
<ds:datastoreItem xmlns:ds="http://schemas.openxmlformats.org/officeDocument/2006/customXml" ds:itemID="{9404D91A-C586-4185-A164-8E230804BD05}">
  <ds:schemaRefs>
    <ds:schemaRef ds:uri="http://schemas.microsoft.com/sharepoint/v3/contenttype/forms"/>
  </ds:schemaRefs>
</ds:datastoreItem>
</file>

<file path=customXml/itemProps3.xml><?xml version="1.0" encoding="utf-8"?>
<ds:datastoreItem xmlns:ds="http://schemas.openxmlformats.org/officeDocument/2006/customXml" ds:itemID="{A97A9C96-A7A6-4D6A-A8D4-A45E3E3C9175}">
  <ds:schemaRefs>
    <ds:schemaRef ds:uri="http://schemas.microsoft.com/office/2006/metadata/properties"/>
    <ds:schemaRef ds:uri="http://schemas.microsoft.com/office/infopath/2007/PartnerControls"/>
    <ds:schemaRef ds:uri="fa13d3c4-f44c-4eeb-96a7-491e1cb302d4"/>
  </ds:schemaRefs>
</ds:datastoreItem>
</file>

<file path=docProps/app.xml><?xml version="1.0" encoding="utf-8"?>
<Properties xmlns="http://schemas.openxmlformats.org/officeDocument/2006/extended-properties" xmlns:vt="http://schemas.openxmlformats.org/officeDocument/2006/docPropsVTypes">
  <Template/>
  <TotalTime>1851</TotalTime>
  <Words>1159</Words>
  <Application>Microsoft Office PowerPoint</Application>
  <PresentationFormat>Grand écran</PresentationFormat>
  <Paragraphs>144</Paragraphs>
  <Slides>13</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Times New Roman</vt:lpstr>
      <vt:lpstr>Wingdings</vt:lpstr>
      <vt:lpstr>Thème Office</vt:lpstr>
      <vt:lpstr>Présentation PowerPoint</vt:lpstr>
      <vt:lpstr>  Introduction </vt:lpstr>
      <vt:lpstr>                Goals </vt:lpstr>
      <vt:lpstr>  Importance </vt:lpstr>
      <vt:lpstr> Study Scope </vt:lpstr>
      <vt:lpstr>Objective 1:Harvest Window: Develop a methodology to define the peak period of trichome ripeness for optimum harvest window for the production of traditional hashish.   </vt:lpstr>
      <vt:lpstr>Présentation PowerPoint</vt:lpstr>
      <vt:lpstr>Présentation PowerPoint</vt:lpstr>
      <vt:lpstr>Présentation PowerPoint</vt:lpstr>
      <vt:lpstr> Objective 2:Aging study: Study the impact of ageing hashish in a controlled environment to understand the evolution of the terpenes and cannabinoid over time.  </vt:lpstr>
      <vt:lpstr>Présentation PowerPoint</vt:lpstr>
      <vt:lpstr>Présentation PowerPoint</vt:lpstr>
      <vt:lpstr>Expected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Safa Labidi</dc:creator>
  <cp:lastModifiedBy>Safa Labidi</cp:lastModifiedBy>
  <cp:revision>2</cp:revision>
  <dcterms:created xsi:type="dcterms:W3CDTF">2021-07-06T14:00:03Z</dcterms:created>
  <dcterms:modified xsi:type="dcterms:W3CDTF">2021-08-13T19:21:06Z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0x0101001DC801DF650256469B6E5CB921B252E9</vt:lpwstr>
  </property>
</Properties>
</file>